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sldIdLst>
    <p:sldId id="373" r:id="rId2"/>
    <p:sldId id="430" r:id="rId3"/>
    <p:sldId id="431" r:id="rId4"/>
    <p:sldId id="432" r:id="rId5"/>
    <p:sldId id="540" r:id="rId6"/>
    <p:sldId id="428" r:id="rId7"/>
    <p:sldId id="475" r:id="rId8"/>
    <p:sldId id="542" r:id="rId9"/>
    <p:sldId id="427" r:id="rId10"/>
    <p:sldId id="541" r:id="rId11"/>
    <p:sldId id="523" r:id="rId12"/>
    <p:sldId id="505" r:id="rId13"/>
    <p:sldId id="525" r:id="rId14"/>
    <p:sldId id="504" r:id="rId15"/>
    <p:sldId id="512" r:id="rId16"/>
    <p:sldId id="516" r:id="rId17"/>
    <p:sldId id="513" r:id="rId18"/>
    <p:sldId id="506" r:id="rId19"/>
    <p:sldId id="514" r:id="rId20"/>
    <p:sldId id="530" r:id="rId21"/>
    <p:sldId id="547" r:id="rId22"/>
    <p:sldId id="508" r:id="rId23"/>
    <p:sldId id="517" r:id="rId24"/>
    <p:sldId id="532" r:id="rId25"/>
    <p:sldId id="533" r:id="rId26"/>
    <p:sldId id="534" r:id="rId27"/>
    <p:sldId id="548" r:id="rId28"/>
    <p:sldId id="549" r:id="rId29"/>
    <p:sldId id="454" r:id="rId30"/>
    <p:sldId id="537" r:id="rId31"/>
    <p:sldId id="543" r:id="rId32"/>
    <p:sldId id="546" r:id="rId33"/>
    <p:sldId id="509" r:id="rId34"/>
    <p:sldId id="495" r:id="rId35"/>
    <p:sldId id="538" r:id="rId36"/>
    <p:sldId id="545"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41564" autoAdjust="0"/>
  </p:normalViewPr>
  <p:slideViewPr>
    <p:cSldViewPr snapToGrid="0">
      <p:cViewPr varScale="1">
        <p:scale>
          <a:sx n="39" d="100"/>
          <a:sy n="39" d="100"/>
        </p:scale>
        <p:origin x="2544" y="4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F7FA24-3511-4EE0-A4DC-4F3CD36B9D36}" type="datetimeFigureOut">
              <a:rPr lang="en-US" smtClean="0"/>
              <a:t>3/9/2021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F35A94-E832-4409-95FA-D9CD1B3C185A}" type="slidenum">
              <a:rPr lang="en-US" smtClean="0"/>
              <a:t>‹#›</a:t>
            </a:fld>
            <a:endParaRPr lang="en-US"/>
          </a:p>
        </p:txBody>
      </p:sp>
    </p:spTree>
    <p:extLst>
      <p:ext uri="{BB962C8B-B14F-4D97-AF65-F5344CB8AC3E}">
        <p14:creationId xmlns:p14="http://schemas.microsoft.com/office/powerpoint/2010/main" val="28885223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DACF5F-E4F6-42A2-8A51-6C6BAAFCA31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939500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DACF5F-E4F6-42A2-8A51-6C6BAAFCA31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619700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F35A94-E832-4409-95FA-D9CD1B3C185A}" type="slidenum">
              <a:rPr lang="en-US" smtClean="0"/>
              <a:t>11</a:t>
            </a:fld>
            <a:endParaRPr lang="en-US"/>
          </a:p>
        </p:txBody>
      </p:sp>
    </p:spTree>
    <p:extLst>
      <p:ext uri="{BB962C8B-B14F-4D97-AF65-F5344CB8AC3E}">
        <p14:creationId xmlns:p14="http://schemas.microsoft.com/office/powerpoint/2010/main" val="31428396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F35A94-E832-4409-95FA-D9CD1B3C185A}" type="slidenum">
              <a:rPr lang="en-US" smtClean="0"/>
              <a:t>12</a:t>
            </a:fld>
            <a:endParaRPr lang="en-US"/>
          </a:p>
        </p:txBody>
      </p:sp>
    </p:spTree>
    <p:extLst>
      <p:ext uri="{BB962C8B-B14F-4D97-AF65-F5344CB8AC3E}">
        <p14:creationId xmlns:p14="http://schemas.microsoft.com/office/powerpoint/2010/main" val="11376039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F35A94-E832-4409-95FA-D9CD1B3C185A}" type="slidenum">
              <a:rPr lang="en-US" smtClean="0"/>
              <a:t>13</a:t>
            </a:fld>
            <a:endParaRPr lang="en-US"/>
          </a:p>
        </p:txBody>
      </p:sp>
    </p:spTree>
    <p:extLst>
      <p:ext uri="{BB962C8B-B14F-4D97-AF65-F5344CB8AC3E}">
        <p14:creationId xmlns:p14="http://schemas.microsoft.com/office/powerpoint/2010/main" val="12834749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DACF5F-E4F6-42A2-8A51-6C6BAAFCA31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104404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F35A94-E832-4409-95FA-D9CD1B3C185A}" type="slidenum">
              <a:rPr lang="en-US" smtClean="0"/>
              <a:t>15</a:t>
            </a:fld>
            <a:endParaRPr lang="en-US"/>
          </a:p>
        </p:txBody>
      </p:sp>
    </p:spTree>
    <p:extLst>
      <p:ext uri="{BB962C8B-B14F-4D97-AF65-F5344CB8AC3E}">
        <p14:creationId xmlns:p14="http://schemas.microsoft.com/office/powerpoint/2010/main" val="16090650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DACF5F-E4F6-42A2-8A51-6C6BAAFCA31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37540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DACF5F-E4F6-42A2-8A51-6C6BAAFCA31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68041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DACF5F-E4F6-42A2-8A51-6C6BAAFCA31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694355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F35A94-E832-4409-95FA-D9CD1B3C185A}" type="slidenum">
              <a:rPr lang="en-US" smtClean="0"/>
              <a:t>19</a:t>
            </a:fld>
            <a:endParaRPr lang="en-US"/>
          </a:p>
        </p:txBody>
      </p:sp>
    </p:spTree>
    <p:extLst>
      <p:ext uri="{BB962C8B-B14F-4D97-AF65-F5344CB8AC3E}">
        <p14:creationId xmlns:p14="http://schemas.microsoft.com/office/powerpoint/2010/main" val="594772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DACF5F-E4F6-42A2-8A51-6C6BAAFCA31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912435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F35A94-E832-4409-95FA-D9CD1B3C185A}" type="slidenum">
              <a:rPr lang="en-US" smtClean="0"/>
              <a:t>20</a:t>
            </a:fld>
            <a:endParaRPr lang="en-US"/>
          </a:p>
        </p:txBody>
      </p:sp>
    </p:spTree>
    <p:extLst>
      <p:ext uri="{BB962C8B-B14F-4D97-AF65-F5344CB8AC3E}">
        <p14:creationId xmlns:p14="http://schemas.microsoft.com/office/powerpoint/2010/main" val="384743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F35A94-E832-4409-95FA-D9CD1B3C185A}" type="slidenum">
              <a:rPr lang="en-US" smtClean="0"/>
              <a:t>21</a:t>
            </a:fld>
            <a:endParaRPr lang="en-US"/>
          </a:p>
        </p:txBody>
      </p:sp>
    </p:spTree>
    <p:extLst>
      <p:ext uri="{BB962C8B-B14F-4D97-AF65-F5344CB8AC3E}">
        <p14:creationId xmlns:p14="http://schemas.microsoft.com/office/powerpoint/2010/main" val="13211567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F35A94-E832-4409-95FA-D9CD1B3C185A}" type="slidenum">
              <a:rPr lang="en-US" smtClean="0"/>
              <a:t>22</a:t>
            </a:fld>
            <a:endParaRPr lang="en-US"/>
          </a:p>
        </p:txBody>
      </p:sp>
    </p:spTree>
    <p:extLst>
      <p:ext uri="{BB962C8B-B14F-4D97-AF65-F5344CB8AC3E}">
        <p14:creationId xmlns:p14="http://schemas.microsoft.com/office/powerpoint/2010/main" val="11336360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ACF5F-E4F6-42A2-8A51-6C6BAAFCA31B}" type="slidenum">
              <a:rPr lang="en-US" smtClean="0"/>
              <a:t>23</a:t>
            </a:fld>
            <a:endParaRPr lang="en-US" dirty="0"/>
          </a:p>
        </p:txBody>
      </p:sp>
    </p:spTree>
    <p:extLst>
      <p:ext uri="{BB962C8B-B14F-4D97-AF65-F5344CB8AC3E}">
        <p14:creationId xmlns:p14="http://schemas.microsoft.com/office/powerpoint/2010/main" val="18974129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F35A94-E832-4409-95FA-D9CD1B3C185A}" type="slidenum">
              <a:rPr lang="en-US" smtClean="0"/>
              <a:t>24</a:t>
            </a:fld>
            <a:endParaRPr lang="en-US"/>
          </a:p>
        </p:txBody>
      </p:sp>
    </p:spTree>
    <p:extLst>
      <p:ext uri="{BB962C8B-B14F-4D97-AF65-F5344CB8AC3E}">
        <p14:creationId xmlns:p14="http://schemas.microsoft.com/office/powerpoint/2010/main" val="7371447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F35A94-E832-4409-95FA-D9CD1B3C185A}" type="slidenum">
              <a:rPr lang="en-US" smtClean="0"/>
              <a:t>25</a:t>
            </a:fld>
            <a:endParaRPr lang="en-US"/>
          </a:p>
        </p:txBody>
      </p:sp>
    </p:spTree>
    <p:extLst>
      <p:ext uri="{BB962C8B-B14F-4D97-AF65-F5344CB8AC3E}">
        <p14:creationId xmlns:p14="http://schemas.microsoft.com/office/powerpoint/2010/main" val="11116745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F35A94-E832-4409-95FA-D9CD1B3C185A}" type="slidenum">
              <a:rPr lang="en-US" smtClean="0"/>
              <a:t>26</a:t>
            </a:fld>
            <a:endParaRPr lang="en-US"/>
          </a:p>
        </p:txBody>
      </p:sp>
    </p:spTree>
    <p:extLst>
      <p:ext uri="{BB962C8B-B14F-4D97-AF65-F5344CB8AC3E}">
        <p14:creationId xmlns:p14="http://schemas.microsoft.com/office/powerpoint/2010/main" val="39976484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F35A94-E832-4409-95FA-D9CD1B3C185A}" type="slidenum">
              <a:rPr lang="en-US" smtClean="0"/>
              <a:t>27</a:t>
            </a:fld>
            <a:endParaRPr lang="en-US"/>
          </a:p>
        </p:txBody>
      </p:sp>
    </p:spTree>
    <p:extLst>
      <p:ext uri="{BB962C8B-B14F-4D97-AF65-F5344CB8AC3E}">
        <p14:creationId xmlns:p14="http://schemas.microsoft.com/office/powerpoint/2010/main" val="7819515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F35A94-E832-4409-95FA-D9CD1B3C185A}" type="slidenum">
              <a:rPr lang="en-US" smtClean="0"/>
              <a:t>28</a:t>
            </a:fld>
            <a:endParaRPr lang="en-US"/>
          </a:p>
        </p:txBody>
      </p:sp>
    </p:spTree>
    <p:extLst>
      <p:ext uri="{BB962C8B-B14F-4D97-AF65-F5344CB8AC3E}">
        <p14:creationId xmlns:p14="http://schemas.microsoft.com/office/powerpoint/2010/main" val="39139549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DACF5F-E4F6-42A2-8A51-6C6BAAFCA31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455861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DACF5F-E4F6-42A2-8A51-6C6BAAFCA31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552919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DACF5F-E4F6-42A2-8A51-6C6BAAFCA31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768017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DACF5F-E4F6-42A2-8A51-6C6BAAFCA31B}" type="slidenum">
              <a:rPr lang="en-US" smtClean="0"/>
              <a:t>31</a:t>
            </a:fld>
            <a:endParaRPr lang="en-US" dirty="0"/>
          </a:p>
        </p:txBody>
      </p:sp>
    </p:spTree>
    <p:extLst>
      <p:ext uri="{BB962C8B-B14F-4D97-AF65-F5344CB8AC3E}">
        <p14:creationId xmlns:p14="http://schemas.microsoft.com/office/powerpoint/2010/main" val="16768017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F35A94-E832-4409-95FA-D9CD1B3C185A}" type="slidenum">
              <a:rPr lang="en-US" smtClean="0"/>
              <a:t>32</a:t>
            </a:fld>
            <a:endParaRPr lang="en-US"/>
          </a:p>
        </p:txBody>
      </p:sp>
    </p:spTree>
    <p:extLst>
      <p:ext uri="{BB962C8B-B14F-4D97-AF65-F5344CB8AC3E}">
        <p14:creationId xmlns:p14="http://schemas.microsoft.com/office/powerpoint/2010/main" val="24686610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F35A94-E832-4409-95FA-D9CD1B3C185A}" type="slidenum">
              <a:rPr lang="en-US" smtClean="0"/>
              <a:t>33</a:t>
            </a:fld>
            <a:endParaRPr lang="en-US"/>
          </a:p>
        </p:txBody>
      </p:sp>
    </p:spTree>
    <p:extLst>
      <p:ext uri="{BB962C8B-B14F-4D97-AF65-F5344CB8AC3E}">
        <p14:creationId xmlns:p14="http://schemas.microsoft.com/office/powerpoint/2010/main" val="16146379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DACF5F-E4F6-42A2-8A51-6C6BAAFCA31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924506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DACF5F-E4F6-42A2-8A51-6C6BAAFCA31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727066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DACF5F-E4F6-42A2-8A51-6C6BAAFCA31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99438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DACF5F-E4F6-42A2-8A51-6C6BAAFCA31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62174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DACF5F-E4F6-42A2-8A51-6C6BAAFCA31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603741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DACF5F-E4F6-42A2-8A51-6C6BAAFCA31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680670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DACF5F-E4F6-42A2-8A51-6C6BAAFCA31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752640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DACF5F-E4F6-42A2-8A51-6C6BAAFCA31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64759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DACF5F-E4F6-42A2-8A51-6C6BAAFCA31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080832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9" name="Title 8"/>
          <p:cNvSpPr>
            <a:spLocks noGrp="1"/>
          </p:cNvSpPr>
          <p:nvPr>
            <p:ph type="ctrTitle"/>
          </p:nvPr>
        </p:nvSpPr>
        <p:spPr>
          <a:xfrm>
            <a:off x="914400" y="1752602"/>
            <a:ext cx="103632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17" name="Subtitle 16"/>
          <p:cNvSpPr>
            <a:spLocks noGrp="1"/>
          </p:cNvSpPr>
          <p:nvPr>
            <p:ph type="subTitle" idx="1"/>
          </p:nvPr>
        </p:nvSpPr>
        <p:spPr>
          <a:xfrm>
            <a:off x="914400" y="3611607"/>
            <a:ext cx="103632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sp>
        <p:nvSpPr>
          <p:cNvPr id="30" name="Date Placeholder 29"/>
          <p:cNvSpPr>
            <a:spLocks noGrp="1"/>
          </p:cNvSpPr>
          <p:nvPr>
            <p:ph type="dt" sz="half" idx="10"/>
          </p:nvPr>
        </p:nvSpPr>
        <p:spPr/>
        <p:txBody>
          <a:bodyPr/>
          <a:lstStyle>
            <a:lvl1pPr>
              <a:defRPr>
                <a:solidFill>
                  <a:srgbClr val="FFFFFF"/>
                </a:solidFill>
              </a:defRPr>
            </a:lvl1pPr>
            <a:extLst/>
          </a:lstStyle>
          <a:p>
            <a:fld id="{DE7BC21D-1F22-447E-8C53-3BFE712C2EB2}" type="datetimeFigureOut">
              <a:rPr lang="en-US" smtClean="0"/>
              <a:t>3/9/2021</a:t>
            </a:fld>
            <a:endParaRPr lang="en-US" dirty="0"/>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dirty="0"/>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84F342A9-0811-457F-A73B-B31E826505C3}" type="slidenum">
              <a:rPr lang="en-US" smtClean="0"/>
              <a:t>‹#›</a:t>
            </a:fld>
            <a:endParaRPr lang="en-US" dirty="0"/>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65747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a:xfrm>
            <a:off x="609600" y="1481330"/>
            <a:ext cx="10972800" cy="4386071"/>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DE7BC21D-1F22-447E-8C53-3BFE712C2EB2}" type="datetimeFigureOut">
              <a:rPr lang="en-US" smtClean="0"/>
              <a:t>3/9/2021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4F342A9-0811-457F-A73B-B31E826505C3}" type="slidenum">
              <a:rPr lang="en-US" smtClean="0"/>
              <a:t>‹#›</a:t>
            </a:fld>
            <a:endParaRPr lang="en-US" dirty="0"/>
          </a:p>
        </p:txBody>
      </p:sp>
    </p:spTree>
    <p:extLst>
      <p:ext uri="{BB962C8B-B14F-4D97-AF65-F5344CB8AC3E}">
        <p14:creationId xmlns:p14="http://schemas.microsoft.com/office/powerpoint/2010/main" val="25480478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25351" y="274641"/>
            <a:ext cx="2369960" cy="5592761"/>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609600" y="274641"/>
            <a:ext cx="8432800" cy="559276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DE7BC21D-1F22-447E-8C53-3BFE712C2EB2}" type="datetimeFigureOut">
              <a:rPr lang="en-US" smtClean="0"/>
              <a:t>3/9/2021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4F342A9-0811-457F-A73B-B31E826505C3}" type="slidenum">
              <a:rPr lang="en-US" smtClean="0"/>
              <a:t>‹#›</a:t>
            </a:fld>
            <a:endParaRPr lang="en-US" dirty="0"/>
          </a:p>
        </p:txBody>
      </p:sp>
    </p:spTree>
    <p:extLst>
      <p:ext uri="{BB962C8B-B14F-4D97-AF65-F5344CB8AC3E}">
        <p14:creationId xmlns:p14="http://schemas.microsoft.com/office/powerpoint/2010/main" val="33771507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DE7BC21D-1F22-447E-8C53-3BFE712C2EB2}" type="datetimeFigureOut">
              <a:rPr lang="en-US" smtClean="0"/>
              <a:t>3/9/2021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4F342A9-0811-457F-A73B-B31E826505C3}" type="slidenum">
              <a:rPr lang="en-US" smtClean="0"/>
              <a:t>‹#›</a:t>
            </a:fld>
            <a:endParaRPr lang="en-US" dirty="0"/>
          </a:p>
        </p:txBody>
      </p:sp>
      <p:sp>
        <p:nvSpPr>
          <p:cNvPr id="7" name="Title 6"/>
          <p:cNvSpPr>
            <a:spLocks noGrp="1"/>
          </p:cNvSpPr>
          <p:nvPr>
            <p:ph type="title"/>
          </p:nvPr>
        </p:nvSpPr>
        <p:spPr/>
        <p:txBody>
          <a:bodyPr rtlCol="0"/>
          <a:lstStyle/>
          <a:p>
            <a:r>
              <a:rPr kumimoji="0" lang="en-US"/>
              <a:t>Click to edit Master title style</a:t>
            </a: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7505" y="-76200"/>
            <a:ext cx="12207783" cy="6969369"/>
          </a:xfrm>
          <a:prstGeom prst="rect">
            <a:avLst/>
          </a:prstGeom>
        </p:spPr>
      </p:pic>
    </p:spTree>
    <p:extLst>
      <p:ext uri="{BB962C8B-B14F-4D97-AF65-F5344CB8AC3E}">
        <p14:creationId xmlns:p14="http://schemas.microsoft.com/office/powerpoint/2010/main" val="12067809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3" name="Text Placeholder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DE7BC21D-1F22-447E-8C53-3BFE712C2EB2}" type="datetimeFigureOut">
              <a:rPr lang="en-US" smtClean="0"/>
              <a:t>3/9/2021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4F342A9-0811-457F-A73B-B31E826505C3}" type="slidenum">
              <a:rPr lang="en-US" smtClean="0"/>
              <a:t>‹#›</a:t>
            </a:fld>
            <a:endParaRPr lang="en-US" dirty="0"/>
          </a:p>
        </p:txBody>
      </p:sp>
      <p:sp>
        <p:nvSpPr>
          <p:cNvPr id="7" name="Chevron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dirty="0"/>
          </a:p>
        </p:txBody>
      </p:sp>
      <p:sp>
        <p:nvSpPr>
          <p:cNvPr id="8" name="Chevron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dirty="0"/>
          </a:p>
        </p:txBody>
      </p:sp>
    </p:spTree>
    <p:extLst>
      <p:ext uri="{BB962C8B-B14F-4D97-AF65-F5344CB8AC3E}">
        <p14:creationId xmlns:p14="http://schemas.microsoft.com/office/powerpoint/2010/main" val="310602325"/>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481329"/>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6197600" y="1481329"/>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DE7BC21D-1F22-447E-8C53-3BFE712C2EB2}" type="datetimeFigureOut">
              <a:rPr lang="en-US" smtClean="0"/>
              <a:t>3/9/2021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4F342A9-0811-457F-A73B-B31E826505C3}" type="slidenum">
              <a:rPr lang="en-US" smtClean="0"/>
              <a:t>‹#›</a:t>
            </a:fld>
            <a:endParaRPr lang="en-US" dirty="0"/>
          </a:p>
        </p:txBody>
      </p:sp>
      <p:sp>
        <p:nvSpPr>
          <p:cNvPr id="8" name="Title 7"/>
          <p:cNvSpPr>
            <a:spLocks noGrp="1"/>
          </p:cNvSpPr>
          <p:nvPr>
            <p:ph type="title"/>
          </p:nvPr>
        </p:nvSpPr>
        <p:spPr/>
        <p:txBody>
          <a:bodyPr rtlCol="0"/>
          <a:lstStyle/>
          <a:p>
            <a:r>
              <a:rPr kumimoji="0" lang="en-US"/>
              <a:t>Click to edit Master title style</a:t>
            </a:r>
          </a:p>
        </p:txBody>
      </p:sp>
    </p:spTree>
    <p:extLst>
      <p:ext uri="{BB962C8B-B14F-4D97-AF65-F5344CB8AC3E}">
        <p14:creationId xmlns:p14="http://schemas.microsoft.com/office/powerpoint/2010/main" val="1661083870"/>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10972800" cy="1143000"/>
          </a:xfrm>
        </p:spPr>
        <p:txBody>
          <a:bodyPr anchor="ctr"/>
          <a:lstStyle>
            <a:lvl1pPr>
              <a:defRPr/>
            </a:lvl1pPr>
            <a:extLst/>
          </a:lstStyle>
          <a:p>
            <a:r>
              <a:rPr kumimoji="0" lang="en-US"/>
              <a:t>Click to edit Master title style</a:t>
            </a:r>
          </a:p>
        </p:txBody>
      </p:sp>
      <p:sp>
        <p:nvSpPr>
          <p:cNvPr id="3" name="Text Placeholder 2"/>
          <p:cNvSpPr>
            <a:spLocks noGrp="1"/>
          </p:cNvSpPr>
          <p:nvPr>
            <p:ph type="body" idx="1"/>
          </p:nvPr>
        </p:nvSpPr>
        <p:spPr>
          <a:xfrm>
            <a:off x="609600" y="54102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6193369" y="54102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609600" y="1444295"/>
            <a:ext cx="5386917"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6193368" y="1444295"/>
            <a:ext cx="5389033"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DE7BC21D-1F22-447E-8C53-3BFE712C2EB2}" type="datetimeFigureOut">
              <a:rPr lang="en-US" smtClean="0"/>
              <a:t>3/9/2021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4F342A9-0811-457F-A73B-B31E826505C3}" type="slidenum">
              <a:rPr lang="en-US" smtClean="0"/>
              <a:t>‹#›</a:t>
            </a:fld>
            <a:endParaRPr lang="en-US" dirty="0"/>
          </a:p>
        </p:txBody>
      </p:sp>
    </p:spTree>
    <p:extLst>
      <p:ext uri="{BB962C8B-B14F-4D97-AF65-F5344CB8AC3E}">
        <p14:creationId xmlns:p14="http://schemas.microsoft.com/office/powerpoint/2010/main" val="1125509692"/>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E7BC21D-1F22-447E-8C53-3BFE712C2EB2}" type="datetimeFigureOut">
              <a:rPr lang="en-US" smtClean="0"/>
              <a:t>3/9/2021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4F342A9-0811-457F-A73B-B31E826505C3}" type="slidenum">
              <a:rPr lang="en-US" smtClean="0"/>
              <a:t>‹#›</a:t>
            </a:fld>
            <a:endParaRPr lang="en-US" dirty="0"/>
          </a:p>
        </p:txBody>
      </p:sp>
      <p:sp>
        <p:nvSpPr>
          <p:cNvPr id="6" name="Title 5"/>
          <p:cNvSpPr>
            <a:spLocks noGrp="1"/>
          </p:cNvSpPr>
          <p:nvPr>
            <p:ph type="title"/>
          </p:nvPr>
        </p:nvSpPr>
        <p:spPr/>
        <p:txBody>
          <a:bodyPr rtlCol="0"/>
          <a:lstStyle/>
          <a:p>
            <a:r>
              <a:rPr kumimoji="0" lang="en-US"/>
              <a:t>Click to edit Master title style</a:t>
            </a:r>
          </a:p>
        </p:txBody>
      </p:sp>
    </p:spTree>
    <p:extLst>
      <p:ext uri="{BB962C8B-B14F-4D97-AF65-F5344CB8AC3E}">
        <p14:creationId xmlns:p14="http://schemas.microsoft.com/office/powerpoint/2010/main" val="1888624571"/>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7BC21D-1F22-447E-8C53-3BFE712C2EB2}" type="datetimeFigureOut">
              <a:rPr lang="en-US" smtClean="0"/>
              <a:t>3/9/2021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4F342A9-0811-457F-A73B-B31E826505C3}" type="slidenum">
              <a:rPr lang="en-US" smtClean="0"/>
              <a:t>‹#›</a:t>
            </a:fld>
            <a:endParaRPr lang="en-US" dirty="0"/>
          </a:p>
        </p:txBody>
      </p:sp>
    </p:spTree>
    <p:extLst>
      <p:ext uri="{BB962C8B-B14F-4D97-AF65-F5344CB8AC3E}">
        <p14:creationId xmlns:p14="http://schemas.microsoft.com/office/powerpoint/2010/main" val="1286201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a:t>Click to edit Master title style</a:t>
            </a:r>
          </a:p>
        </p:txBody>
      </p:sp>
      <p:sp>
        <p:nvSpPr>
          <p:cNvPr id="3" name="Text Placeholder 2"/>
          <p:cNvSpPr>
            <a:spLocks noGrp="1"/>
          </p:cNvSpPr>
          <p:nvPr>
            <p:ph type="body" idx="2"/>
          </p:nvPr>
        </p:nvSpPr>
        <p:spPr>
          <a:xfrm>
            <a:off x="5892800" y="5355102"/>
            <a:ext cx="5299456"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1219200" y="274320"/>
            <a:ext cx="9973056"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8969376" y="6407944"/>
            <a:ext cx="2560320" cy="365760"/>
          </a:xfrm>
        </p:spPr>
        <p:txBody>
          <a:bodyPr/>
          <a:lstStyle/>
          <a:p>
            <a:fld id="{DE7BC21D-1F22-447E-8C53-3BFE712C2EB2}" type="datetimeFigureOut">
              <a:rPr lang="en-US" smtClean="0"/>
              <a:t>3/9/2021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4F342A9-0811-457F-A73B-B31E826505C3}" type="slidenum">
              <a:rPr lang="en-US" smtClean="0"/>
              <a:t>‹#›</a:t>
            </a:fld>
            <a:endParaRPr lang="en-US" dirty="0"/>
          </a:p>
        </p:txBody>
      </p:sp>
    </p:spTree>
    <p:extLst>
      <p:ext uri="{BB962C8B-B14F-4D97-AF65-F5344CB8AC3E}">
        <p14:creationId xmlns:p14="http://schemas.microsoft.com/office/powerpoint/2010/main" val="3510454914"/>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521643" y="5443402"/>
            <a:ext cx="95504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
        <p:nvSpPr>
          <p:cNvPr id="3" name="Picture Placeholder 2"/>
          <p:cNvSpPr>
            <a:spLocks noGrp="1"/>
          </p:cNvSpPr>
          <p:nvPr>
            <p:ph type="pic" idx="1"/>
          </p:nvPr>
        </p:nvSpPr>
        <p:spPr>
          <a:xfrm>
            <a:off x="304800" y="189968"/>
            <a:ext cx="115824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dirty="0"/>
              <a:t>Click icon to add picture</a:t>
            </a:r>
          </a:p>
        </p:txBody>
      </p:sp>
      <p:sp>
        <p:nvSpPr>
          <p:cNvPr id="5" name="Date Placeholder 4"/>
          <p:cNvSpPr>
            <a:spLocks noGrp="1"/>
          </p:cNvSpPr>
          <p:nvPr>
            <p:ph type="dt" sz="half" idx="10"/>
          </p:nvPr>
        </p:nvSpPr>
        <p:spPr/>
        <p:txBody>
          <a:bodyPr/>
          <a:lstStyle>
            <a:lvl1pPr>
              <a:defRPr>
                <a:solidFill>
                  <a:schemeClr val="tx1"/>
                </a:solidFill>
              </a:defRPr>
            </a:lvl1pPr>
            <a:extLst/>
          </a:lstStyle>
          <a:p>
            <a:fld id="{DE7BC21D-1F22-447E-8C53-3BFE712C2EB2}" type="datetimeFigureOut">
              <a:rPr lang="en-US" smtClean="0"/>
              <a:t>3/9/2021</a:t>
            </a:fld>
            <a:endParaRPr lang="en-US" dirty="0"/>
          </a:p>
        </p:txBody>
      </p:sp>
      <p:sp>
        <p:nvSpPr>
          <p:cNvPr id="6" name="Footer Placeholder 5"/>
          <p:cNvSpPr>
            <a:spLocks noGrp="1"/>
          </p:cNvSpPr>
          <p:nvPr>
            <p:ph type="ftr" sz="quarter" idx="11"/>
          </p:nvPr>
        </p:nvSpPr>
        <p:spPr>
          <a:xfrm>
            <a:off x="5840097" y="6407945"/>
            <a:ext cx="3134241" cy="365125"/>
          </a:xfrm>
        </p:spPr>
        <p:txBody>
          <a:bodyPr/>
          <a:lstStyle>
            <a:lvl1pPr>
              <a:defRPr>
                <a:solidFill>
                  <a:schemeClr val="tx1"/>
                </a:solidFill>
              </a:defRPr>
            </a:lvl1pPr>
            <a:extLst/>
          </a:lstStyle>
          <a:p>
            <a:endParaRPr lang="en-US" dirty="0"/>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84F342A9-0811-457F-A73B-B31E826505C3}" type="slidenum">
              <a:rPr lang="en-US" smtClean="0"/>
              <a:t>‹#›</a:t>
            </a:fld>
            <a:endParaRPr lang="en-US" dirty="0"/>
          </a:p>
        </p:txBody>
      </p:sp>
      <p:sp>
        <p:nvSpPr>
          <p:cNvPr id="2" name="Title 1"/>
          <p:cNvSpPr>
            <a:spLocks noGrp="1"/>
          </p:cNvSpPr>
          <p:nvPr>
            <p:ph type="title"/>
          </p:nvPr>
        </p:nvSpPr>
        <p:spPr>
          <a:xfrm>
            <a:off x="304800"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a:t>Click to edit Master title style</a:t>
            </a:r>
          </a:p>
        </p:txBody>
      </p:sp>
      <p:sp>
        <p:nvSpPr>
          <p:cNvPr id="8" name="Freeform 7"/>
          <p:cNvSpPr>
            <a:spLocks/>
          </p:cNvSpPr>
          <p:nvPr/>
        </p:nvSpPr>
        <p:spPr bwMode="auto">
          <a:xfrm>
            <a:off x="665697" y="5944936"/>
            <a:ext cx="6587499"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sz="1800" dirty="0"/>
          </a:p>
        </p:txBody>
      </p:sp>
      <p:sp>
        <p:nvSpPr>
          <p:cNvPr id="9" name="Freeform 8"/>
          <p:cNvSpPr>
            <a:spLocks/>
          </p:cNvSpPr>
          <p:nvPr/>
        </p:nvSpPr>
        <p:spPr bwMode="auto">
          <a:xfrm>
            <a:off x="647623" y="5939011"/>
            <a:ext cx="492060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sz="1800" dirty="0"/>
          </a:p>
        </p:txBody>
      </p:sp>
      <p:sp>
        <p:nvSpPr>
          <p:cNvPr id="10" name="Right Triangle 9"/>
          <p:cNvSpPr>
            <a:spLocks/>
          </p:cNvSpPr>
          <p:nvPr/>
        </p:nvSpPr>
        <p:spPr bwMode="auto">
          <a:xfrm>
            <a:off x="-8056" y="5791253"/>
            <a:ext cx="4536419"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sz="1800" dirty="0"/>
          </a:p>
        </p:txBody>
      </p:sp>
      <p:cxnSp>
        <p:nvCxnSpPr>
          <p:cNvPr id="11" name="Straight Connector 10"/>
          <p:cNvCxnSpPr/>
          <p:nvPr/>
        </p:nvCxnSpPr>
        <p:spPr>
          <a:xfrm>
            <a:off x="-12316" y="5787739"/>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dirty="0"/>
          </a:p>
        </p:txBody>
      </p:sp>
      <p:sp>
        <p:nvSpPr>
          <p:cNvPr id="13" name="Chevron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dirty="0"/>
          </a:p>
        </p:txBody>
      </p:sp>
    </p:spTree>
    <p:extLst>
      <p:ext uri="{BB962C8B-B14F-4D97-AF65-F5344CB8AC3E}">
        <p14:creationId xmlns:p14="http://schemas.microsoft.com/office/powerpoint/2010/main" val="2942911107"/>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itle Placeholder 8"/>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a:t>Click to edit Master title style</a:t>
            </a:r>
          </a:p>
        </p:txBody>
      </p:sp>
      <p:sp>
        <p:nvSpPr>
          <p:cNvPr id="30" name="Text Placeholder 29"/>
          <p:cNvSpPr>
            <a:spLocks noGrp="1"/>
          </p:cNvSpPr>
          <p:nvPr>
            <p:ph type="body" idx="1"/>
          </p:nvPr>
        </p:nvSpPr>
        <p:spPr>
          <a:xfrm>
            <a:off x="609600" y="1481329"/>
            <a:ext cx="109728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extLst/>
          </a:lstStyle>
          <a:p>
            <a:fld id="{DE7BC21D-1F22-447E-8C53-3BFE712C2EB2}" type="datetimeFigureOut">
              <a:rPr lang="en-US" smtClean="0"/>
              <a:t>3/9/2021</a:t>
            </a:fld>
            <a:endParaRPr lang="en-US" dirty="0"/>
          </a:p>
        </p:txBody>
      </p:sp>
      <p:sp>
        <p:nvSpPr>
          <p:cNvPr id="22" name="Footer Placeholder 21"/>
          <p:cNvSpPr>
            <a:spLocks noGrp="1"/>
          </p:cNvSpPr>
          <p:nvPr>
            <p:ph type="ftr" sz="quarter" idx="3"/>
          </p:nvPr>
        </p:nvSpPr>
        <p:spPr>
          <a:xfrm>
            <a:off x="5840097" y="6407945"/>
            <a:ext cx="3134241" cy="365125"/>
          </a:xfrm>
          <a:prstGeom prst="rect">
            <a:avLst/>
          </a:prstGeom>
        </p:spPr>
        <p:txBody>
          <a:bodyPr vert="horz" anchor="b"/>
          <a:lstStyle>
            <a:lvl1pPr algn="r" eaLnBrk="1" latinLnBrk="0" hangingPunct="1">
              <a:defRPr kumimoji="0" sz="1000">
                <a:solidFill>
                  <a:schemeClr val="tx1"/>
                </a:solidFill>
              </a:defRPr>
            </a:lvl1pPr>
            <a:extLst/>
          </a:lstStyle>
          <a:p>
            <a:endParaRPr lang="en-US" dirty="0"/>
          </a:p>
        </p:txBody>
      </p:sp>
      <p:sp>
        <p:nvSpPr>
          <p:cNvPr id="18" name="Slide Number Placeholder 17"/>
          <p:cNvSpPr>
            <a:spLocks noGrp="1"/>
          </p:cNvSpPr>
          <p:nvPr>
            <p:ph type="sldNum" sz="quarter" idx="4"/>
          </p:nvPr>
        </p:nvSpPr>
        <p:spPr>
          <a:xfrm>
            <a:off x="11529696" y="6407945"/>
            <a:ext cx="487680" cy="365125"/>
          </a:xfrm>
          <a:prstGeom prst="rect">
            <a:avLst/>
          </a:prstGeom>
        </p:spPr>
        <p:txBody>
          <a:bodyPr vert="horz" anchor="b"/>
          <a:lstStyle>
            <a:lvl1pPr algn="r" eaLnBrk="1" latinLnBrk="0" hangingPunct="1">
              <a:defRPr kumimoji="0" sz="1000" b="0">
                <a:solidFill>
                  <a:schemeClr val="tx1"/>
                </a:solidFill>
              </a:defRPr>
            </a:lvl1pPr>
            <a:extLst/>
          </a:lstStyle>
          <a:p>
            <a:fld id="{84F342A9-0811-457F-A73B-B31E826505C3}" type="slidenum">
              <a:rPr lang="en-US" smtClean="0"/>
              <a:t>‹#›</a:t>
            </a:fld>
            <a:endParaRPr lang="en-US" dirty="0"/>
          </a:p>
        </p:txBody>
      </p:sp>
      <p:pic>
        <p:nvPicPr>
          <p:cNvPr id="16" name="Picture 15"/>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688506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2.xml"/><Relationship Id="rId7" Type="http://schemas.openxmlformats.org/officeDocument/2006/relationships/hyperlink" Target="mailto:E-FORCSE@flhealth.gov" TargetMode="Externa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hyperlink" Target="http://www.e-forcse.com/" TargetMode="External"/><Relationship Id="rId5" Type="http://schemas.openxmlformats.org/officeDocument/2006/relationships/image" Target="../media/image6.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4.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4.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cid:image002.jpg@01D6E5D5.635BBE80" TargetMode="External"/><Relationship Id="rId5" Type="http://schemas.openxmlformats.org/officeDocument/2006/relationships/image" Target="../media/image7.jpe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4.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4.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4.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4.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4.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4.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4a"/><Relationship Id="rId1" Type="http://schemas.microsoft.com/office/2007/relationships/media" Target="../media/media20.m4a"/><Relationship Id="rId5" Type="http://schemas.openxmlformats.org/officeDocument/2006/relationships/image" Target="../media/image4.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21.m4a"/><Relationship Id="rId1" Type="http://schemas.microsoft.com/office/2007/relationships/media" Target="../media/media21.m4a"/><Relationship Id="rId6" Type="http://schemas.openxmlformats.org/officeDocument/2006/relationships/image" Target="../media/image8.png"/><Relationship Id="rId5" Type="http://schemas.openxmlformats.org/officeDocument/2006/relationships/hyperlink" Target="http://www.narcan.com/" TargetMode="External"/><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m4a"/><Relationship Id="rId1" Type="http://schemas.microsoft.com/office/2007/relationships/media" Target="../media/media22.m4a"/><Relationship Id="rId5" Type="http://schemas.openxmlformats.org/officeDocument/2006/relationships/image" Target="../media/image4.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m4a"/><Relationship Id="rId1" Type="http://schemas.microsoft.com/office/2007/relationships/media" Target="../media/media23.m4a"/><Relationship Id="rId5" Type="http://schemas.openxmlformats.org/officeDocument/2006/relationships/image" Target="../media/image4.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m4a"/><Relationship Id="rId1" Type="http://schemas.microsoft.com/office/2007/relationships/media" Target="../media/media24.m4a"/><Relationship Id="rId5" Type="http://schemas.openxmlformats.org/officeDocument/2006/relationships/image" Target="../media/image4.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25.m4a"/><Relationship Id="rId1" Type="http://schemas.microsoft.com/office/2007/relationships/media" Target="../media/media25.m4a"/><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m4a"/><Relationship Id="rId1" Type="http://schemas.microsoft.com/office/2007/relationships/media" Target="../media/media26.m4a"/><Relationship Id="rId5" Type="http://schemas.openxmlformats.org/officeDocument/2006/relationships/image" Target="../media/image4.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7.m4a"/><Relationship Id="rId1" Type="http://schemas.microsoft.com/office/2007/relationships/media" Target="../media/media27.m4a"/><Relationship Id="rId6" Type="http://schemas.openxmlformats.org/officeDocument/2006/relationships/image" Target="../media/image4.png"/><Relationship Id="rId5" Type="http://schemas.openxmlformats.org/officeDocument/2006/relationships/image" Target="../media/image11.pn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28.m4a"/><Relationship Id="rId1" Type="http://schemas.microsoft.com/office/2007/relationships/media" Target="../media/media28.m4a"/><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9.m4a"/><Relationship Id="rId1" Type="http://schemas.microsoft.com/office/2007/relationships/media" Target="../media/media29.m4a"/><Relationship Id="rId5" Type="http://schemas.openxmlformats.org/officeDocument/2006/relationships/image" Target="../media/image4.pn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0.m4a"/><Relationship Id="rId1" Type="http://schemas.microsoft.com/office/2007/relationships/media" Target="../media/media30.m4a"/><Relationship Id="rId5" Type="http://schemas.openxmlformats.org/officeDocument/2006/relationships/image" Target="../media/image4.png"/><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1.m4a"/><Relationship Id="rId1" Type="http://schemas.microsoft.com/office/2007/relationships/media" Target="../media/media31.m4a"/><Relationship Id="rId6" Type="http://schemas.openxmlformats.org/officeDocument/2006/relationships/image" Target="../media/image4.png"/><Relationship Id="rId5" Type="http://schemas.openxmlformats.org/officeDocument/2006/relationships/image" Target="../media/image14.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2.m4a"/><Relationship Id="rId1" Type="http://schemas.microsoft.com/office/2007/relationships/media" Target="../media/media32.m4a"/><Relationship Id="rId6" Type="http://schemas.openxmlformats.org/officeDocument/2006/relationships/image" Target="../media/image4.png"/><Relationship Id="rId5" Type="http://schemas.openxmlformats.org/officeDocument/2006/relationships/image" Target="../media/image15.png"/><Relationship Id="rId4"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3.m4a"/><Relationship Id="rId1" Type="http://schemas.microsoft.com/office/2007/relationships/media" Target="../media/media33.m4a"/><Relationship Id="rId5" Type="http://schemas.openxmlformats.org/officeDocument/2006/relationships/image" Target="../media/image4.png"/><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34.m4a"/><Relationship Id="rId1" Type="http://schemas.microsoft.com/office/2007/relationships/media" Target="../media/media34.m4a"/><Relationship Id="rId6" Type="http://schemas.openxmlformats.org/officeDocument/2006/relationships/hyperlink" Target="mailto:e-forcse@flhealth.gov" TargetMode="External"/><Relationship Id="rId5" Type="http://schemas.openxmlformats.org/officeDocument/2006/relationships/hyperlink" Target="http://www.e-forcse.com/" TargetMode="External"/><Relationship Id="rId4"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5.m4a"/><Relationship Id="rId1" Type="http://schemas.microsoft.com/office/2007/relationships/media" Target="../media/media35.m4a"/><Relationship Id="rId5" Type="http://schemas.openxmlformats.org/officeDocument/2006/relationships/image" Target="../media/image4.png"/><Relationship Id="rId4"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2.xml"/><Relationship Id="rId7" Type="http://schemas.openxmlformats.org/officeDocument/2006/relationships/hyperlink" Target="mailto:E-FORCSE@flhealth.gov" TargetMode="External"/><Relationship Id="rId2" Type="http://schemas.openxmlformats.org/officeDocument/2006/relationships/audio" Target="../media/media36.m4a"/><Relationship Id="rId1" Type="http://schemas.microsoft.com/office/2007/relationships/media" Target="../media/media36.m4a"/><Relationship Id="rId6" Type="http://schemas.openxmlformats.org/officeDocument/2006/relationships/hyperlink" Target="http://www.e-forcse.com/" TargetMode="External"/><Relationship Id="rId5" Type="http://schemas.openxmlformats.org/officeDocument/2006/relationships/image" Target="../media/image6.png"/><Relationship Id="rId4"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4.png"/><Relationship Id="rId5" Type="http://schemas.openxmlformats.org/officeDocument/2006/relationships/image" Target="../media/image5.jpe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4.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4.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4.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4.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4.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2362200" y="2987085"/>
            <a:ext cx="7772400" cy="1829761"/>
          </a:xfrm>
        </p:spPr>
        <p:txBody>
          <a:bodyPr>
            <a:normAutofit fontScale="90000"/>
          </a:bodyPr>
          <a:lstStyle/>
          <a:p>
            <a:pPr algn="ctr"/>
            <a:r>
              <a:rPr lang="en-US" dirty="0"/>
              <a:t>Using Florida’s Prescription Drug Monitoring Program to Promote Patient Safety in Controlled Substance Prescribing</a:t>
            </a:r>
          </a:p>
        </p:txBody>
      </p:sp>
      <p:pic>
        <p:nvPicPr>
          <p:cNvPr id="20" name="Audio 19">
            <a:hlinkClick r:id="" action="ppaction://media"/>
            <a:extLst>
              <a:ext uri="{FF2B5EF4-FFF2-40B4-BE49-F238E27FC236}">
                <a16:creationId xmlns:a16="http://schemas.microsoft.com/office/drawing/2014/main" id="{332DE723-D180-465E-9A61-1697F9D41C7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344789482"/>
      </p:ext>
    </p:extLst>
  </p:cSld>
  <p:clrMapOvr>
    <a:masterClrMapping/>
  </p:clrMapOvr>
  <mc:AlternateContent xmlns:mc="http://schemas.openxmlformats.org/markup-compatibility/2006" xmlns:p14="http://schemas.microsoft.com/office/powerpoint/2010/main">
    <mc:Choice Requires="p14">
      <p:transition spd="slow" p14:dur="2000" advTm="72653"/>
    </mc:Choice>
    <mc:Fallback xmlns="">
      <p:transition spd="slow" advTm="7265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0"/>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DDFCB95-E3F0-4968-9DC3-56E7A8FC5268}"/>
              </a:ext>
            </a:extLst>
          </p:cNvPr>
          <p:cNvSpPr txBox="1"/>
          <p:nvPr/>
        </p:nvSpPr>
        <p:spPr>
          <a:xfrm>
            <a:off x="9075261" y="4717472"/>
            <a:ext cx="1171065" cy="369332"/>
          </a:xfrm>
          <a:prstGeom prst="rect">
            <a:avLst/>
          </a:prstGeom>
          <a:solidFill>
            <a:schemeClr val="bg1"/>
          </a:solidFill>
        </p:spPr>
        <p:txBody>
          <a:bodyPr wrap="square" rtlCol="0">
            <a:spAutoFit/>
          </a:bodyPr>
          <a:lstStyle/>
          <a:p>
            <a:endParaRPr lang="en-US" dirty="0">
              <a:solidFill>
                <a:prstClr val="black"/>
              </a:solidFill>
              <a:latin typeface="Lucida Sans Unicode"/>
            </a:endParaRPr>
          </a:p>
        </p:txBody>
      </p:sp>
      <p:pic>
        <p:nvPicPr>
          <p:cNvPr id="4" name="Picture 3" descr="C:\Users\WoodsmallNA\AppData\Local\Microsoft\Windows\INetCache\Content.MSO\549EE1CA.tmp">
            <a:extLst>
              <a:ext uri="{FF2B5EF4-FFF2-40B4-BE49-F238E27FC236}">
                <a16:creationId xmlns:a16="http://schemas.microsoft.com/office/drawing/2014/main" id="{5963A614-6EA2-4EC2-9973-85A5D0D78DF4}"/>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2787870" y="983672"/>
            <a:ext cx="6872923" cy="3733800"/>
          </a:xfrm>
          <a:prstGeom prst="rect">
            <a:avLst/>
          </a:prstGeom>
          <a:noFill/>
          <a:ln>
            <a:noFill/>
          </a:ln>
        </p:spPr>
      </p:pic>
      <p:sp>
        <p:nvSpPr>
          <p:cNvPr id="7" name="TextBox 6">
            <a:extLst>
              <a:ext uri="{FF2B5EF4-FFF2-40B4-BE49-F238E27FC236}">
                <a16:creationId xmlns:a16="http://schemas.microsoft.com/office/drawing/2014/main" id="{A61E03A7-1AB0-4B23-9DF3-64D7F1173AC2}"/>
              </a:ext>
            </a:extLst>
          </p:cNvPr>
          <p:cNvSpPr txBox="1"/>
          <p:nvPr/>
        </p:nvSpPr>
        <p:spPr>
          <a:xfrm>
            <a:off x="4051877" y="4486639"/>
            <a:ext cx="6826220" cy="1200329"/>
          </a:xfrm>
          <a:prstGeom prst="rect">
            <a:avLst/>
          </a:prstGeom>
          <a:noFill/>
        </p:spPr>
        <p:txBody>
          <a:bodyPr wrap="square" rtlCol="0">
            <a:spAutoFit/>
          </a:bodyPr>
          <a:lstStyle/>
          <a:p>
            <a:pPr marL="109728" indent="0">
              <a:buNone/>
            </a:pPr>
            <a:r>
              <a:rPr lang="en-US" sz="2400" b="1" dirty="0"/>
              <a:t>Website: </a:t>
            </a:r>
            <a:r>
              <a:rPr lang="en-US" sz="2400" dirty="0">
                <a:hlinkClick r:id="rId6"/>
              </a:rPr>
              <a:t>www.e-forcse.com</a:t>
            </a:r>
            <a:r>
              <a:rPr lang="en-US" sz="2400" dirty="0"/>
              <a:t> </a:t>
            </a:r>
          </a:p>
          <a:p>
            <a:pPr marL="109728" indent="0">
              <a:buNone/>
            </a:pPr>
            <a:r>
              <a:rPr lang="en-US" sz="2400" b="1" dirty="0"/>
              <a:t>Email: </a:t>
            </a:r>
            <a:r>
              <a:rPr lang="en-US" sz="2400" dirty="0">
                <a:hlinkClick r:id="rId7"/>
              </a:rPr>
              <a:t>E-FORCSE@flhealth.gov</a:t>
            </a:r>
            <a:endParaRPr lang="en-US" sz="2400" dirty="0"/>
          </a:p>
          <a:p>
            <a:pPr marL="109728" indent="0">
              <a:buNone/>
            </a:pPr>
            <a:r>
              <a:rPr lang="en-US" sz="2400" b="1" dirty="0"/>
              <a:t>Technical Support: </a:t>
            </a:r>
            <a:r>
              <a:rPr lang="en-US" sz="2400" dirty="0"/>
              <a:t>877-719-3120 </a:t>
            </a:r>
          </a:p>
        </p:txBody>
      </p:sp>
      <p:pic>
        <p:nvPicPr>
          <p:cNvPr id="3" name="Audio 2">
            <a:hlinkClick r:id="" action="ppaction://media"/>
            <a:extLst>
              <a:ext uri="{FF2B5EF4-FFF2-40B4-BE49-F238E27FC236}">
                <a16:creationId xmlns:a16="http://schemas.microsoft.com/office/drawing/2014/main" id="{13BC7A0B-0575-49F9-8E96-B719E103A3C9}"/>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622979256"/>
      </p:ext>
    </p:extLst>
  </p:cSld>
  <p:clrMapOvr>
    <a:masterClrMapping/>
  </p:clrMapOvr>
  <mc:AlternateContent xmlns:mc="http://schemas.openxmlformats.org/markup-compatibility/2006" xmlns:p14="http://schemas.microsoft.com/office/powerpoint/2010/main">
    <mc:Choice Requires="p14">
      <p:transition spd="slow" p14:dur="2000" advTm="26940"/>
    </mc:Choice>
    <mc:Fallback xmlns="">
      <p:transition spd="slow" advTm="269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05AFF6A-E590-4C43-B977-FE3172FCA312}"/>
              </a:ext>
            </a:extLst>
          </p:cNvPr>
          <p:cNvSpPr txBox="1"/>
          <p:nvPr/>
        </p:nvSpPr>
        <p:spPr>
          <a:xfrm>
            <a:off x="10210800" y="4648200"/>
            <a:ext cx="1292086" cy="1302026"/>
          </a:xfrm>
          <a:prstGeom prst="rect">
            <a:avLst/>
          </a:prstGeom>
          <a:solidFill>
            <a:schemeClr val="bg1"/>
          </a:solidFill>
        </p:spPr>
        <p:txBody>
          <a:bodyPr wrap="square" rtlCol="0">
            <a:spAutoFit/>
          </a:bodyPr>
          <a:lstStyle/>
          <a:p>
            <a:endParaRPr lang="en-US" dirty="0"/>
          </a:p>
        </p:txBody>
      </p:sp>
      <p:sp>
        <p:nvSpPr>
          <p:cNvPr id="5" name="TextBox 4">
            <a:extLst>
              <a:ext uri="{FF2B5EF4-FFF2-40B4-BE49-F238E27FC236}">
                <a16:creationId xmlns:a16="http://schemas.microsoft.com/office/drawing/2014/main" id="{8C38E7AA-3C33-4486-849E-CD31F1431593}"/>
              </a:ext>
            </a:extLst>
          </p:cNvPr>
          <p:cNvSpPr txBox="1"/>
          <p:nvPr/>
        </p:nvSpPr>
        <p:spPr>
          <a:xfrm>
            <a:off x="9220200" y="4648200"/>
            <a:ext cx="990600" cy="369332"/>
          </a:xfrm>
          <a:prstGeom prst="rect">
            <a:avLst/>
          </a:prstGeom>
          <a:solidFill>
            <a:schemeClr val="bg1"/>
          </a:solidFill>
        </p:spPr>
        <p:txBody>
          <a:bodyPr wrap="square" rtlCol="0">
            <a:spAutoFit/>
          </a:bodyPr>
          <a:lstStyle/>
          <a:p>
            <a:endParaRPr lang="en-US" dirty="0">
              <a:solidFill>
                <a:prstClr val="black"/>
              </a:solidFill>
              <a:latin typeface="Lucida Sans Unicode"/>
            </a:endParaRPr>
          </a:p>
        </p:txBody>
      </p:sp>
      <p:sp>
        <p:nvSpPr>
          <p:cNvPr id="2" name="Content Placeholder 1">
            <a:extLst>
              <a:ext uri="{FF2B5EF4-FFF2-40B4-BE49-F238E27FC236}">
                <a16:creationId xmlns:a16="http://schemas.microsoft.com/office/drawing/2014/main" id="{BA583F5B-7860-4919-A76A-D7B46CFB4CC3}"/>
              </a:ext>
            </a:extLst>
          </p:cNvPr>
          <p:cNvSpPr>
            <a:spLocks noGrp="1"/>
          </p:cNvSpPr>
          <p:nvPr>
            <p:ph idx="1"/>
          </p:nvPr>
        </p:nvSpPr>
        <p:spPr>
          <a:xfrm>
            <a:off x="1252329" y="1676400"/>
            <a:ext cx="10250557" cy="4399722"/>
          </a:xfrm>
        </p:spPr>
        <p:txBody>
          <a:bodyPr>
            <a:normAutofit/>
          </a:bodyPr>
          <a:lstStyle/>
          <a:p>
            <a:r>
              <a:rPr lang="en-US" dirty="0"/>
              <a:t>Automatically accesses PDMP data, analyzes it, scores it, and generates an interactive visually enhanced report that enables the prescriber or dispenser to quickly understand the nature of a patient’s controlled substance use history.</a:t>
            </a:r>
            <a:r>
              <a:rPr lang="en-US" b="1" dirty="0"/>
              <a:t> </a:t>
            </a:r>
          </a:p>
          <a:p>
            <a:pPr marL="109728" indent="0">
              <a:buNone/>
            </a:pPr>
            <a:endParaRPr lang="en-US" dirty="0"/>
          </a:p>
          <a:p>
            <a:r>
              <a:rPr lang="en-US" dirty="0"/>
              <a:t>The report contains functional areas aimed to rapidly raise awareness of risk and prescription use patterns and when required individual prescription detail.</a:t>
            </a:r>
          </a:p>
        </p:txBody>
      </p:sp>
      <p:sp>
        <p:nvSpPr>
          <p:cNvPr id="3" name="Title 2">
            <a:extLst>
              <a:ext uri="{FF2B5EF4-FFF2-40B4-BE49-F238E27FC236}">
                <a16:creationId xmlns:a16="http://schemas.microsoft.com/office/drawing/2014/main" id="{C806F799-4C99-485B-8222-5EF019F64C54}"/>
              </a:ext>
            </a:extLst>
          </p:cNvPr>
          <p:cNvSpPr>
            <a:spLocks noGrp="1"/>
          </p:cNvSpPr>
          <p:nvPr>
            <p:ph type="title"/>
          </p:nvPr>
        </p:nvSpPr>
        <p:spPr>
          <a:xfrm>
            <a:off x="1981200" y="533400"/>
            <a:ext cx="8229600" cy="1143000"/>
          </a:xfrm>
        </p:spPr>
        <p:txBody>
          <a:bodyPr>
            <a:normAutofit/>
          </a:bodyPr>
          <a:lstStyle/>
          <a:p>
            <a:pPr algn="ctr"/>
            <a:r>
              <a:rPr lang="en-US" sz="3200" dirty="0"/>
              <a:t>How Does </a:t>
            </a:r>
            <a:r>
              <a:rPr lang="en-US" sz="3200" dirty="0" err="1"/>
              <a:t>NarxCare</a:t>
            </a:r>
            <a:r>
              <a:rPr lang="en-US" sz="3200" dirty="0"/>
              <a:t> Work?</a:t>
            </a:r>
          </a:p>
        </p:txBody>
      </p:sp>
      <p:pic>
        <p:nvPicPr>
          <p:cNvPr id="9" name="Audio 8">
            <a:hlinkClick r:id="" action="ppaction://media"/>
            <a:extLst>
              <a:ext uri="{FF2B5EF4-FFF2-40B4-BE49-F238E27FC236}">
                <a16:creationId xmlns:a16="http://schemas.microsoft.com/office/drawing/2014/main" id="{0825E8D0-6898-43AC-A077-9802F917891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044838862"/>
      </p:ext>
    </p:extLst>
  </p:cSld>
  <p:clrMapOvr>
    <a:masterClrMapping/>
  </p:clrMapOvr>
  <mc:AlternateContent xmlns:mc="http://schemas.openxmlformats.org/markup-compatibility/2006" xmlns:p14="http://schemas.microsoft.com/office/powerpoint/2010/main">
    <mc:Choice Requires="p14">
      <p:transition spd="slow" p14:dur="2000" advTm="68400"/>
    </mc:Choice>
    <mc:Fallback xmlns="">
      <p:transition spd="slow" advTm="684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0D9BD93-7E1F-489A-9BAF-97BFC1FBB6B6}"/>
              </a:ext>
            </a:extLst>
          </p:cNvPr>
          <p:cNvSpPr txBox="1"/>
          <p:nvPr/>
        </p:nvSpPr>
        <p:spPr>
          <a:xfrm>
            <a:off x="10210800" y="4648200"/>
            <a:ext cx="1305339" cy="1275522"/>
          </a:xfrm>
          <a:prstGeom prst="rect">
            <a:avLst/>
          </a:prstGeom>
          <a:solidFill>
            <a:schemeClr val="bg1"/>
          </a:solidFill>
        </p:spPr>
        <p:txBody>
          <a:bodyPr wrap="square" rtlCol="0">
            <a:spAutoFit/>
          </a:bodyPr>
          <a:lstStyle/>
          <a:p>
            <a:endParaRPr lang="en-US" dirty="0"/>
          </a:p>
        </p:txBody>
      </p:sp>
      <p:sp>
        <p:nvSpPr>
          <p:cNvPr id="5" name="TextBox 4">
            <a:extLst>
              <a:ext uri="{FF2B5EF4-FFF2-40B4-BE49-F238E27FC236}">
                <a16:creationId xmlns:a16="http://schemas.microsoft.com/office/drawing/2014/main" id="{8C38E7AA-3C33-4486-849E-CD31F1431593}"/>
              </a:ext>
            </a:extLst>
          </p:cNvPr>
          <p:cNvSpPr txBox="1"/>
          <p:nvPr/>
        </p:nvSpPr>
        <p:spPr>
          <a:xfrm>
            <a:off x="9220200" y="4648200"/>
            <a:ext cx="990600" cy="369332"/>
          </a:xfrm>
          <a:prstGeom prst="rect">
            <a:avLst/>
          </a:prstGeom>
          <a:solidFill>
            <a:schemeClr val="bg1"/>
          </a:solidFill>
        </p:spPr>
        <p:txBody>
          <a:bodyPr wrap="square" rtlCol="0">
            <a:spAutoFit/>
          </a:bodyPr>
          <a:lstStyle/>
          <a:p>
            <a:endParaRPr lang="en-US" dirty="0">
              <a:solidFill>
                <a:prstClr val="black"/>
              </a:solidFill>
              <a:latin typeface="Lucida Sans Unicode"/>
            </a:endParaRPr>
          </a:p>
        </p:txBody>
      </p:sp>
      <p:sp>
        <p:nvSpPr>
          <p:cNvPr id="2" name="Content Placeholder 1">
            <a:extLst>
              <a:ext uri="{FF2B5EF4-FFF2-40B4-BE49-F238E27FC236}">
                <a16:creationId xmlns:a16="http://schemas.microsoft.com/office/drawing/2014/main" id="{BA583F5B-7860-4919-A76A-D7B46CFB4CC3}"/>
              </a:ext>
            </a:extLst>
          </p:cNvPr>
          <p:cNvSpPr>
            <a:spLocks noGrp="1"/>
          </p:cNvSpPr>
          <p:nvPr>
            <p:ph idx="1"/>
          </p:nvPr>
        </p:nvSpPr>
        <p:spPr>
          <a:xfrm>
            <a:off x="1043609" y="1746506"/>
            <a:ext cx="10363200" cy="4269981"/>
          </a:xfrm>
        </p:spPr>
        <p:txBody>
          <a:bodyPr>
            <a:normAutofit fontScale="92500" lnSpcReduction="10000"/>
          </a:bodyPr>
          <a:lstStyle/>
          <a:p>
            <a:r>
              <a:rPr lang="en-US" dirty="0"/>
              <a:t>The report provides:</a:t>
            </a:r>
          </a:p>
          <a:p>
            <a:pPr lvl="1"/>
            <a:r>
              <a:rPr lang="en-US" dirty="0"/>
              <a:t>Narcotic, sedative and stimulant scores (Narx scores)</a:t>
            </a:r>
          </a:p>
          <a:p>
            <a:pPr lvl="1"/>
            <a:r>
              <a:rPr lang="en-US" dirty="0"/>
              <a:t>Overdose risk score (ORS)</a:t>
            </a:r>
          </a:p>
          <a:p>
            <a:pPr lvl="1"/>
            <a:r>
              <a:rPr lang="en-US" dirty="0"/>
              <a:t>Additional risk indicators </a:t>
            </a:r>
          </a:p>
          <a:p>
            <a:pPr lvl="1"/>
            <a:endParaRPr lang="en-US" dirty="0"/>
          </a:p>
          <a:p>
            <a:r>
              <a:rPr lang="en-US" dirty="0"/>
              <a:t>Explanations and guidance for each report parameter are	 provided within the report.     </a:t>
            </a:r>
          </a:p>
          <a:p>
            <a:endParaRPr lang="en-US" dirty="0"/>
          </a:p>
          <a:p>
            <a:r>
              <a:rPr lang="en-US" dirty="0"/>
              <a:t>The </a:t>
            </a:r>
            <a:r>
              <a:rPr lang="en-US" dirty="0" err="1"/>
              <a:t>NarxCare</a:t>
            </a:r>
            <a:r>
              <a:rPr lang="en-US" dirty="0"/>
              <a:t> report and Narx scores are intended to aid, not replace, medical decision making. </a:t>
            </a:r>
          </a:p>
          <a:p>
            <a:pPr lvl="1"/>
            <a:r>
              <a:rPr lang="en-US" dirty="0"/>
              <a:t>The information presented should not be used as sole justification for providing or refusing to provide medications.                                                                                       </a:t>
            </a:r>
          </a:p>
          <a:p>
            <a:endParaRPr lang="en-US" dirty="0"/>
          </a:p>
        </p:txBody>
      </p:sp>
      <p:sp>
        <p:nvSpPr>
          <p:cNvPr id="3" name="Title 2">
            <a:extLst>
              <a:ext uri="{FF2B5EF4-FFF2-40B4-BE49-F238E27FC236}">
                <a16:creationId xmlns:a16="http://schemas.microsoft.com/office/drawing/2014/main" id="{C806F799-4C99-485B-8222-5EF019F64C54}"/>
              </a:ext>
            </a:extLst>
          </p:cNvPr>
          <p:cNvSpPr>
            <a:spLocks noGrp="1"/>
          </p:cNvSpPr>
          <p:nvPr>
            <p:ph type="title"/>
          </p:nvPr>
        </p:nvSpPr>
        <p:spPr>
          <a:xfrm>
            <a:off x="1656522" y="506896"/>
            <a:ext cx="9137374" cy="1143000"/>
          </a:xfrm>
        </p:spPr>
        <p:txBody>
          <a:bodyPr>
            <a:normAutofit/>
          </a:bodyPr>
          <a:lstStyle/>
          <a:p>
            <a:pPr algn="ctr"/>
            <a:r>
              <a:rPr lang="en-US" sz="3200" dirty="0"/>
              <a:t>Patient Advisory Report (</a:t>
            </a:r>
            <a:r>
              <a:rPr lang="en-US" sz="3200" dirty="0" err="1"/>
              <a:t>NarxCare</a:t>
            </a:r>
            <a:r>
              <a:rPr lang="en-US" sz="3200" dirty="0"/>
              <a:t> Report) </a:t>
            </a:r>
          </a:p>
        </p:txBody>
      </p:sp>
      <p:pic>
        <p:nvPicPr>
          <p:cNvPr id="13" name="Audio 12">
            <a:hlinkClick r:id="" action="ppaction://media"/>
            <a:extLst>
              <a:ext uri="{FF2B5EF4-FFF2-40B4-BE49-F238E27FC236}">
                <a16:creationId xmlns:a16="http://schemas.microsoft.com/office/drawing/2014/main" id="{7537900F-0D13-4B6F-9695-8935E33B2D7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252674616"/>
      </p:ext>
    </p:extLst>
  </p:cSld>
  <p:clrMapOvr>
    <a:masterClrMapping/>
  </p:clrMapOvr>
  <mc:AlternateContent xmlns:mc="http://schemas.openxmlformats.org/markup-compatibility/2006" xmlns:p14="http://schemas.microsoft.com/office/powerpoint/2010/main">
    <mc:Choice Requires="p14">
      <p:transition spd="slow" p14:dur="2000" advTm="37696"/>
    </mc:Choice>
    <mc:Fallback xmlns="">
      <p:transition spd="slow" advTm="376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28190F3-3F03-4987-9730-0061DAC18E70}"/>
              </a:ext>
            </a:extLst>
          </p:cNvPr>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3616960" y="143351"/>
            <a:ext cx="5725477" cy="6571298"/>
          </a:xfrm>
          <a:prstGeom prst="rect">
            <a:avLst/>
          </a:prstGeom>
          <a:noFill/>
          <a:ln>
            <a:solidFill>
              <a:schemeClr val="accent1"/>
            </a:solidFill>
          </a:ln>
        </p:spPr>
      </p:pic>
      <p:sp>
        <p:nvSpPr>
          <p:cNvPr id="2" name="Rectangle: Rounded Corners 1">
            <a:extLst>
              <a:ext uri="{FF2B5EF4-FFF2-40B4-BE49-F238E27FC236}">
                <a16:creationId xmlns:a16="http://schemas.microsoft.com/office/drawing/2014/main" id="{403DBC71-0CA6-471D-9BD2-D60D9961C0C1}"/>
              </a:ext>
            </a:extLst>
          </p:cNvPr>
          <p:cNvSpPr/>
          <p:nvPr/>
        </p:nvSpPr>
        <p:spPr>
          <a:xfrm>
            <a:off x="3856382" y="3048000"/>
            <a:ext cx="567571" cy="1364974"/>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2" name="Audio 11">
            <a:hlinkClick r:id="" action="ppaction://media"/>
            <a:extLst>
              <a:ext uri="{FF2B5EF4-FFF2-40B4-BE49-F238E27FC236}">
                <a16:creationId xmlns:a16="http://schemas.microsoft.com/office/drawing/2014/main" id="{F7CC7BA8-5B4A-4A08-BC7D-20B47EC13AE4}"/>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40529174"/>
      </p:ext>
    </p:extLst>
  </p:cSld>
  <p:clrMapOvr>
    <a:masterClrMapping/>
  </p:clrMapOvr>
  <mc:AlternateContent xmlns:mc="http://schemas.openxmlformats.org/markup-compatibility/2006" xmlns:p14="http://schemas.microsoft.com/office/powerpoint/2010/main">
    <mc:Choice Requires="p14">
      <p:transition spd="slow" p14:dur="2000" advTm="57518"/>
    </mc:Choice>
    <mc:Fallback xmlns="">
      <p:transition spd="slow" advTm="575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20F2BCC-8A75-4FE6-A792-BE176D0EBE75}"/>
              </a:ext>
            </a:extLst>
          </p:cNvPr>
          <p:cNvSpPr txBox="1"/>
          <p:nvPr/>
        </p:nvSpPr>
        <p:spPr>
          <a:xfrm>
            <a:off x="10210800" y="4724400"/>
            <a:ext cx="1308100" cy="1244600"/>
          </a:xfrm>
          <a:prstGeom prst="rect">
            <a:avLst/>
          </a:prstGeom>
          <a:solidFill>
            <a:schemeClr val="bg1"/>
          </a:solidFill>
        </p:spPr>
        <p:txBody>
          <a:bodyPr wrap="square" rtlCol="0">
            <a:spAutoFit/>
          </a:bodyPr>
          <a:lstStyle/>
          <a:p>
            <a:endParaRPr lang="en-US" dirty="0"/>
          </a:p>
        </p:txBody>
      </p:sp>
      <p:sp>
        <p:nvSpPr>
          <p:cNvPr id="4" name="TextBox 3">
            <a:extLst>
              <a:ext uri="{FF2B5EF4-FFF2-40B4-BE49-F238E27FC236}">
                <a16:creationId xmlns:a16="http://schemas.microsoft.com/office/drawing/2014/main" id="{ED2640FF-952C-4BF9-B6CD-FE6E4C015D02}"/>
              </a:ext>
            </a:extLst>
          </p:cNvPr>
          <p:cNvSpPr txBox="1"/>
          <p:nvPr/>
        </p:nvSpPr>
        <p:spPr>
          <a:xfrm>
            <a:off x="9220200" y="4724400"/>
            <a:ext cx="990600" cy="369332"/>
          </a:xfrm>
          <a:prstGeom prst="rect">
            <a:avLst/>
          </a:prstGeom>
          <a:solidFill>
            <a:schemeClr val="bg1"/>
          </a:solidFill>
        </p:spPr>
        <p:txBody>
          <a:bodyPr wrap="square" rtlCol="0">
            <a:spAutoFit/>
          </a:bodyPr>
          <a:lstStyle/>
          <a:p>
            <a:endParaRPr lang="en-US" dirty="0">
              <a:solidFill>
                <a:prstClr val="black"/>
              </a:solidFill>
              <a:latin typeface="Lucida Sans Unicode"/>
            </a:endParaRPr>
          </a:p>
        </p:txBody>
      </p:sp>
      <p:sp>
        <p:nvSpPr>
          <p:cNvPr id="2" name="Content Placeholder 1">
            <a:extLst>
              <a:ext uri="{FF2B5EF4-FFF2-40B4-BE49-F238E27FC236}">
                <a16:creationId xmlns:a16="http://schemas.microsoft.com/office/drawing/2014/main" id="{931D7554-49A3-4109-B1AA-24F68903BE08}"/>
              </a:ext>
            </a:extLst>
          </p:cNvPr>
          <p:cNvSpPr>
            <a:spLocks noGrp="1"/>
          </p:cNvSpPr>
          <p:nvPr>
            <p:ph idx="1"/>
          </p:nvPr>
        </p:nvSpPr>
        <p:spPr>
          <a:xfrm>
            <a:off x="812800" y="2443018"/>
            <a:ext cx="10845800" cy="3525982"/>
          </a:xfrm>
        </p:spPr>
        <p:txBody>
          <a:bodyPr>
            <a:noAutofit/>
          </a:bodyPr>
          <a:lstStyle/>
          <a:p>
            <a:r>
              <a:rPr lang="en-US" sz="1800" dirty="0"/>
              <a:t>Scores are intended to raise awareness to the amount and complexity of the PDMP data available. </a:t>
            </a:r>
          </a:p>
          <a:p>
            <a:endParaRPr lang="en-US" sz="1800" dirty="0"/>
          </a:p>
          <a:p>
            <a:r>
              <a:rPr lang="en-US" sz="1800" dirty="0"/>
              <a:t>In general, the </a:t>
            </a:r>
            <a:r>
              <a:rPr lang="en-US" sz="1800" b="1" dirty="0"/>
              <a:t>scores correspond to the number of risk factors for the patient that exist within their history in the PDMP data</a:t>
            </a:r>
            <a:r>
              <a:rPr lang="en-US" sz="1800" dirty="0"/>
              <a:t>. These risk factors include </a:t>
            </a:r>
            <a:r>
              <a:rPr lang="en-US" sz="1800" b="1" dirty="0"/>
              <a:t>number of prescribers</a:t>
            </a:r>
            <a:r>
              <a:rPr lang="en-US" sz="1800" dirty="0"/>
              <a:t>, </a:t>
            </a:r>
            <a:r>
              <a:rPr lang="en-US" sz="1800" b="1" dirty="0"/>
              <a:t>number of pharmacies</a:t>
            </a:r>
            <a:r>
              <a:rPr lang="en-US" sz="1800" dirty="0"/>
              <a:t>, </a:t>
            </a:r>
            <a:r>
              <a:rPr lang="en-US" sz="1800" b="1" dirty="0"/>
              <a:t>amount of medication </a:t>
            </a:r>
            <a:r>
              <a:rPr lang="en-US" sz="1800" dirty="0"/>
              <a:t>(in MME), and </a:t>
            </a:r>
            <a:r>
              <a:rPr lang="en-US" sz="1800" b="1" dirty="0"/>
              <a:t>overlapping prescriptions</a:t>
            </a:r>
            <a:r>
              <a:rPr lang="en-US" sz="1800" dirty="0"/>
              <a:t>. </a:t>
            </a:r>
          </a:p>
          <a:p>
            <a:endParaRPr lang="en-US" sz="1800" dirty="0"/>
          </a:p>
          <a:p>
            <a:r>
              <a:rPr lang="en-US" sz="1800" dirty="0"/>
              <a:t>Narx scores are not abuse scores.  Scores that raise a concern should always trigger a discussion, not a decision.  </a:t>
            </a:r>
          </a:p>
          <a:p>
            <a:pPr marL="109728" indent="0">
              <a:buNone/>
            </a:pPr>
            <a:endParaRPr lang="en-US" sz="1800" dirty="0"/>
          </a:p>
          <a:p>
            <a:r>
              <a:rPr lang="en-US" sz="1800" dirty="0"/>
              <a:t>The scores must always be applied to the clinical scenario before evaluating appropriateness. </a:t>
            </a:r>
          </a:p>
          <a:p>
            <a:endParaRPr lang="en-US" sz="1800" dirty="0"/>
          </a:p>
        </p:txBody>
      </p:sp>
      <p:sp>
        <p:nvSpPr>
          <p:cNvPr id="3" name="Title 2">
            <a:extLst>
              <a:ext uri="{FF2B5EF4-FFF2-40B4-BE49-F238E27FC236}">
                <a16:creationId xmlns:a16="http://schemas.microsoft.com/office/drawing/2014/main" id="{F7F213DB-3BCB-454D-B974-CC6AB1A793A3}"/>
              </a:ext>
            </a:extLst>
          </p:cNvPr>
          <p:cNvSpPr>
            <a:spLocks noGrp="1"/>
          </p:cNvSpPr>
          <p:nvPr>
            <p:ph type="title"/>
          </p:nvPr>
        </p:nvSpPr>
        <p:spPr>
          <a:xfrm>
            <a:off x="1657350" y="782090"/>
            <a:ext cx="8877300" cy="1143000"/>
          </a:xfrm>
        </p:spPr>
        <p:txBody>
          <a:bodyPr>
            <a:normAutofit fontScale="90000"/>
          </a:bodyPr>
          <a:lstStyle/>
          <a:p>
            <a:pPr algn="ctr"/>
            <a:r>
              <a:rPr lang="en-US" dirty="0"/>
              <a:t>Narx Scores for Narcotics, Sedatives and Stimulants	</a:t>
            </a:r>
          </a:p>
        </p:txBody>
      </p:sp>
      <p:sp>
        <p:nvSpPr>
          <p:cNvPr id="5" name="TextBox 4">
            <a:extLst>
              <a:ext uri="{FF2B5EF4-FFF2-40B4-BE49-F238E27FC236}">
                <a16:creationId xmlns:a16="http://schemas.microsoft.com/office/drawing/2014/main" id="{7E0163C2-6DBB-4962-8CD9-FFEF64ECA680}"/>
              </a:ext>
            </a:extLst>
          </p:cNvPr>
          <p:cNvSpPr txBox="1"/>
          <p:nvPr/>
        </p:nvSpPr>
        <p:spPr>
          <a:xfrm>
            <a:off x="4445000" y="2016761"/>
            <a:ext cx="3810000" cy="381692"/>
          </a:xfrm>
          <a:prstGeom prst="rect">
            <a:avLst/>
          </a:prstGeom>
          <a:noFill/>
        </p:spPr>
        <p:txBody>
          <a:bodyPr wrap="square" rtlCol="0">
            <a:spAutoFit/>
          </a:bodyPr>
          <a:lstStyle/>
          <a:p>
            <a:r>
              <a:rPr lang="en-US" b="1" dirty="0">
                <a:solidFill>
                  <a:prstClr val="black"/>
                </a:solidFill>
                <a:latin typeface="Lucida Sans Unicode"/>
              </a:rPr>
              <a:t>Narx Score Range: </a:t>
            </a:r>
            <a:r>
              <a:rPr lang="en-US" dirty="0">
                <a:solidFill>
                  <a:prstClr val="black"/>
                </a:solidFill>
                <a:latin typeface="Lucida Sans Unicode"/>
              </a:rPr>
              <a:t>000-999</a:t>
            </a:r>
          </a:p>
        </p:txBody>
      </p:sp>
      <p:pic>
        <p:nvPicPr>
          <p:cNvPr id="17" name="Audio 16">
            <a:hlinkClick r:id="" action="ppaction://media"/>
            <a:extLst>
              <a:ext uri="{FF2B5EF4-FFF2-40B4-BE49-F238E27FC236}">
                <a16:creationId xmlns:a16="http://schemas.microsoft.com/office/drawing/2014/main" id="{B7F5753E-A9EC-48CF-A5FB-FF4DD1CC990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523363106"/>
      </p:ext>
    </p:extLst>
  </p:cSld>
  <p:clrMapOvr>
    <a:masterClrMapping/>
  </p:clrMapOvr>
  <mc:AlternateContent xmlns:mc="http://schemas.openxmlformats.org/markup-compatibility/2006" xmlns:p14="http://schemas.microsoft.com/office/powerpoint/2010/main">
    <mc:Choice Requires="p14">
      <p:transition spd="slow" p14:dur="2000" advTm="50359"/>
    </mc:Choice>
    <mc:Fallback xmlns="">
      <p:transition spd="slow" advTm="503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4F70D60-2564-4F9F-971E-AF9F8B0E2585}"/>
              </a:ext>
            </a:extLst>
          </p:cNvPr>
          <p:cNvSpPr>
            <a:spLocks noGrp="1"/>
          </p:cNvSpPr>
          <p:nvPr>
            <p:ph idx="1"/>
          </p:nvPr>
        </p:nvSpPr>
        <p:spPr>
          <a:xfrm>
            <a:off x="609600" y="2082800"/>
            <a:ext cx="10972800" cy="3683192"/>
          </a:xfrm>
        </p:spPr>
        <p:txBody>
          <a:bodyPr>
            <a:normAutofit fontScale="92500"/>
          </a:bodyPr>
          <a:lstStyle/>
          <a:p>
            <a:r>
              <a:rPr lang="en-US" dirty="0"/>
              <a:t>The last digit equals the number of active prescriptions of that drug type. </a:t>
            </a:r>
          </a:p>
          <a:p>
            <a:pPr lvl="1"/>
            <a:r>
              <a:rPr lang="en-US" dirty="0"/>
              <a:t>Example: A narcotics score of 504 indicates a patient should have 4 active narcotic prescriptions according to the dispensing information in the PDMP. </a:t>
            </a:r>
          </a:p>
          <a:p>
            <a:endParaRPr lang="en-US" dirty="0"/>
          </a:p>
          <a:p>
            <a:r>
              <a:rPr lang="en-US" dirty="0"/>
              <a:t>Narx scores are distributed within the PDMP population as follows:</a:t>
            </a:r>
          </a:p>
          <a:p>
            <a:pPr lvl="1"/>
            <a:r>
              <a:rPr lang="en-US" dirty="0"/>
              <a:t>75% of patients score below 200</a:t>
            </a:r>
          </a:p>
          <a:p>
            <a:pPr lvl="1"/>
            <a:r>
              <a:rPr lang="en-US" dirty="0"/>
              <a:t>5% of patients score above 500</a:t>
            </a:r>
          </a:p>
          <a:p>
            <a:pPr lvl="1"/>
            <a:r>
              <a:rPr lang="en-US" dirty="0"/>
              <a:t>1% of patients score above 650</a:t>
            </a:r>
          </a:p>
          <a:p>
            <a:pPr lvl="1"/>
            <a:endParaRPr lang="en-US" dirty="0"/>
          </a:p>
          <a:p>
            <a:endParaRPr lang="en-US" dirty="0"/>
          </a:p>
        </p:txBody>
      </p:sp>
      <p:sp>
        <p:nvSpPr>
          <p:cNvPr id="3" name="Title 2">
            <a:extLst>
              <a:ext uri="{FF2B5EF4-FFF2-40B4-BE49-F238E27FC236}">
                <a16:creationId xmlns:a16="http://schemas.microsoft.com/office/drawing/2014/main" id="{609BBE63-77CA-49D5-A70A-34D797DA1344}"/>
              </a:ext>
            </a:extLst>
          </p:cNvPr>
          <p:cNvSpPr>
            <a:spLocks noGrp="1"/>
          </p:cNvSpPr>
          <p:nvPr>
            <p:ph type="title"/>
          </p:nvPr>
        </p:nvSpPr>
        <p:spPr>
          <a:xfrm>
            <a:off x="609600" y="668338"/>
            <a:ext cx="10972800" cy="1143000"/>
          </a:xfrm>
        </p:spPr>
        <p:txBody>
          <a:bodyPr>
            <a:normAutofit fontScale="90000"/>
          </a:bodyPr>
          <a:lstStyle/>
          <a:p>
            <a:pPr algn="ctr"/>
            <a:r>
              <a:rPr lang="en-US" dirty="0"/>
              <a:t>Narx Scores for Narcotics, Sedatives and Stimulants (</a:t>
            </a:r>
            <a:r>
              <a:rPr lang="en-US" dirty="0" err="1"/>
              <a:t>Cont</a:t>
            </a:r>
            <a:r>
              <a:rPr lang="en-US" dirty="0"/>
              <a:t>)</a:t>
            </a:r>
          </a:p>
        </p:txBody>
      </p:sp>
      <p:pic>
        <p:nvPicPr>
          <p:cNvPr id="13" name="Audio 12">
            <a:hlinkClick r:id="" action="ppaction://media"/>
            <a:extLst>
              <a:ext uri="{FF2B5EF4-FFF2-40B4-BE49-F238E27FC236}">
                <a16:creationId xmlns:a16="http://schemas.microsoft.com/office/drawing/2014/main" id="{8EBDF097-FE1A-444C-A76B-FBA100E053B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635278857"/>
      </p:ext>
    </p:extLst>
  </p:cSld>
  <p:clrMapOvr>
    <a:masterClrMapping/>
  </p:clrMapOvr>
  <mc:AlternateContent xmlns:mc="http://schemas.openxmlformats.org/markup-compatibility/2006" xmlns:p14="http://schemas.microsoft.com/office/powerpoint/2010/main">
    <mc:Choice Requires="p14">
      <p:transition spd="slow" p14:dur="2000" advTm="38185"/>
    </mc:Choice>
    <mc:Fallback xmlns="">
      <p:transition spd="slow" advTm="381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CB5B2EE-7489-48F5-BA80-36FDF0969F0A}"/>
              </a:ext>
            </a:extLst>
          </p:cNvPr>
          <p:cNvSpPr txBox="1"/>
          <p:nvPr/>
        </p:nvSpPr>
        <p:spPr>
          <a:xfrm>
            <a:off x="10210800" y="4724400"/>
            <a:ext cx="1320800" cy="1231900"/>
          </a:xfrm>
          <a:prstGeom prst="rect">
            <a:avLst/>
          </a:prstGeom>
          <a:solidFill>
            <a:schemeClr val="bg1"/>
          </a:solidFill>
        </p:spPr>
        <p:txBody>
          <a:bodyPr wrap="square" rtlCol="0">
            <a:spAutoFit/>
          </a:bodyPr>
          <a:lstStyle/>
          <a:p>
            <a:endParaRPr lang="en-US" dirty="0"/>
          </a:p>
        </p:txBody>
      </p:sp>
      <p:sp>
        <p:nvSpPr>
          <p:cNvPr id="4" name="TextBox 3">
            <a:extLst>
              <a:ext uri="{FF2B5EF4-FFF2-40B4-BE49-F238E27FC236}">
                <a16:creationId xmlns:a16="http://schemas.microsoft.com/office/drawing/2014/main" id="{8B5E0B36-8AF3-4ECB-84EC-3F1591E3E8D1}"/>
              </a:ext>
            </a:extLst>
          </p:cNvPr>
          <p:cNvSpPr txBox="1"/>
          <p:nvPr/>
        </p:nvSpPr>
        <p:spPr>
          <a:xfrm>
            <a:off x="9144000" y="4724400"/>
            <a:ext cx="1066800" cy="369332"/>
          </a:xfrm>
          <a:prstGeom prst="rect">
            <a:avLst/>
          </a:prstGeom>
          <a:solidFill>
            <a:schemeClr val="bg1"/>
          </a:solidFill>
        </p:spPr>
        <p:txBody>
          <a:bodyPr wrap="square" rtlCol="0">
            <a:spAutoFit/>
          </a:bodyPr>
          <a:lstStyle/>
          <a:p>
            <a:endParaRPr lang="en-US" dirty="0">
              <a:solidFill>
                <a:prstClr val="black"/>
              </a:solidFill>
              <a:latin typeface="Lucida Sans Unicode"/>
            </a:endParaRPr>
          </a:p>
        </p:txBody>
      </p:sp>
      <p:sp>
        <p:nvSpPr>
          <p:cNvPr id="2" name="Content Placeholder 1">
            <a:extLst>
              <a:ext uri="{FF2B5EF4-FFF2-40B4-BE49-F238E27FC236}">
                <a16:creationId xmlns:a16="http://schemas.microsoft.com/office/drawing/2014/main" id="{E6634DDA-BECA-4DF4-9FE5-2E83227B6C10}"/>
              </a:ext>
            </a:extLst>
          </p:cNvPr>
          <p:cNvSpPr>
            <a:spLocks noGrp="1"/>
          </p:cNvSpPr>
          <p:nvPr>
            <p:ph idx="1"/>
          </p:nvPr>
        </p:nvSpPr>
        <p:spPr>
          <a:xfrm>
            <a:off x="971550" y="2070100"/>
            <a:ext cx="10426700" cy="4140200"/>
          </a:xfrm>
        </p:spPr>
        <p:txBody>
          <a:bodyPr>
            <a:normAutofit lnSpcReduction="10000"/>
          </a:bodyPr>
          <a:lstStyle/>
          <a:p>
            <a:r>
              <a:rPr lang="en-US" sz="2600" dirty="0"/>
              <a:t>Patients who use small amounts of medication with limited provider and pharmacy usage will have </a:t>
            </a:r>
            <a:r>
              <a:rPr lang="en-US" sz="2600" b="1" u="sng" dirty="0"/>
              <a:t>low scores</a:t>
            </a:r>
            <a:r>
              <a:rPr lang="en-US" sz="2600" dirty="0"/>
              <a:t>.</a:t>
            </a:r>
          </a:p>
          <a:p>
            <a:pPr marL="109728" indent="0">
              <a:buNone/>
            </a:pPr>
            <a:endParaRPr lang="en-US" sz="2600" dirty="0"/>
          </a:p>
          <a:p>
            <a:r>
              <a:rPr lang="en-US" sz="2600" dirty="0"/>
              <a:t>Patients who use large amounts of medications in accordance with recommended guidelines (single provider, single pharmacy, etc.) will have </a:t>
            </a:r>
            <a:r>
              <a:rPr lang="en-US" sz="2600" b="1" u="sng" dirty="0"/>
              <a:t>mid-range scores</a:t>
            </a:r>
            <a:r>
              <a:rPr lang="en-US" sz="2600" dirty="0"/>
              <a:t>.</a:t>
            </a:r>
          </a:p>
          <a:p>
            <a:pPr marL="109728" indent="0">
              <a:buNone/>
            </a:pPr>
            <a:endParaRPr lang="en-US" sz="2600" dirty="0"/>
          </a:p>
          <a:p>
            <a:r>
              <a:rPr lang="en-US" sz="2600" dirty="0"/>
              <a:t>Patients who use large amounts of medications while using many providers and pharmacies, and with frequently overlapping prescriptions, will have </a:t>
            </a:r>
            <a:r>
              <a:rPr lang="en-US" sz="2600" b="1" u="sng" dirty="0"/>
              <a:t>high scores</a:t>
            </a:r>
            <a:r>
              <a:rPr lang="en-US" sz="2600" dirty="0"/>
              <a:t>.</a:t>
            </a:r>
          </a:p>
          <a:p>
            <a:pPr marL="109728" indent="0">
              <a:buNone/>
            </a:pPr>
            <a:endParaRPr lang="en-US" dirty="0"/>
          </a:p>
        </p:txBody>
      </p:sp>
      <p:sp>
        <p:nvSpPr>
          <p:cNvPr id="7" name="Title 2">
            <a:extLst>
              <a:ext uri="{FF2B5EF4-FFF2-40B4-BE49-F238E27FC236}">
                <a16:creationId xmlns:a16="http://schemas.microsoft.com/office/drawing/2014/main" id="{E03E9497-082F-4031-9CC0-1C5D3603DFAB}"/>
              </a:ext>
            </a:extLst>
          </p:cNvPr>
          <p:cNvSpPr>
            <a:spLocks noGrp="1"/>
          </p:cNvSpPr>
          <p:nvPr>
            <p:ph type="title"/>
          </p:nvPr>
        </p:nvSpPr>
        <p:spPr>
          <a:xfrm>
            <a:off x="698500" y="647700"/>
            <a:ext cx="10972800" cy="1143000"/>
          </a:xfrm>
        </p:spPr>
        <p:txBody>
          <a:bodyPr>
            <a:normAutofit fontScale="90000"/>
          </a:bodyPr>
          <a:lstStyle/>
          <a:p>
            <a:pPr algn="ctr"/>
            <a:r>
              <a:rPr lang="en-US" dirty="0"/>
              <a:t>Narx Scores for Narcotics, Sedatives and Stimulants (</a:t>
            </a:r>
            <a:r>
              <a:rPr lang="en-US" dirty="0" err="1"/>
              <a:t>Cont</a:t>
            </a:r>
            <a:r>
              <a:rPr lang="en-US" dirty="0"/>
              <a:t>)</a:t>
            </a:r>
          </a:p>
        </p:txBody>
      </p:sp>
      <p:pic>
        <p:nvPicPr>
          <p:cNvPr id="9" name="Audio 8">
            <a:hlinkClick r:id="" action="ppaction://media"/>
            <a:extLst>
              <a:ext uri="{FF2B5EF4-FFF2-40B4-BE49-F238E27FC236}">
                <a16:creationId xmlns:a16="http://schemas.microsoft.com/office/drawing/2014/main" id="{FE024877-B100-4152-B6AA-62E68044459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456737514"/>
      </p:ext>
    </p:extLst>
  </p:cSld>
  <p:clrMapOvr>
    <a:masterClrMapping/>
  </p:clrMapOvr>
  <mc:AlternateContent xmlns:mc="http://schemas.openxmlformats.org/markup-compatibility/2006" xmlns:p14="http://schemas.microsoft.com/office/powerpoint/2010/main">
    <mc:Choice Requires="p14">
      <p:transition spd="slow" p14:dur="2000" advTm="29936"/>
    </mc:Choice>
    <mc:Fallback xmlns="">
      <p:transition spd="slow" advTm="299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9119367D-697F-4EF7-9E64-8D34F38903FE}"/>
              </a:ext>
            </a:extLst>
          </p:cNvPr>
          <p:cNvGraphicFramePr>
            <a:graphicFrameLocks noGrp="1"/>
          </p:cNvGraphicFramePr>
          <p:nvPr>
            <p:extLst>
              <p:ext uri="{D42A27DB-BD31-4B8C-83A1-F6EECF244321}">
                <p14:modId xmlns:p14="http://schemas.microsoft.com/office/powerpoint/2010/main" val="4165658971"/>
              </p:ext>
            </p:extLst>
          </p:nvPr>
        </p:nvGraphicFramePr>
        <p:xfrm>
          <a:off x="0" y="1"/>
          <a:ext cx="12191999" cy="6967084"/>
        </p:xfrm>
        <a:graphic>
          <a:graphicData uri="http://schemas.openxmlformats.org/drawingml/2006/table">
            <a:tbl>
              <a:tblPr firstRow="1" firstCol="1" bandRow="1">
                <a:tableStyleId>{5C22544A-7EE6-4342-B048-85BDC9FD1C3A}</a:tableStyleId>
              </a:tblPr>
              <a:tblGrid>
                <a:gridCol w="1587500">
                  <a:extLst>
                    <a:ext uri="{9D8B030D-6E8A-4147-A177-3AD203B41FA5}">
                      <a16:colId xmlns:a16="http://schemas.microsoft.com/office/drawing/2014/main" val="3627088164"/>
                    </a:ext>
                  </a:extLst>
                </a:gridCol>
                <a:gridCol w="3733800">
                  <a:extLst>
                    <a:ext uri="{9D8B030D-6E8A-4147-A177-3AD203B41FA5}">
                      <a16:colId xmlns:a16="http://schemas.microsoft.com/office/drawing/2014/main" val="3749687488"/>
                    </a:ext>
                  </a:extLst>
                </a:gridCol>
                <a:gridCol w="6870699">
                  <a:extLst>
                    <a:ext uri="{9D8B030D-6E8A-4147-A177-3AD203B41FA5}">
                      <a16:colId xmlns:a16="http://schemas.microsoft.com/office/drawing/2014/main" val="646212891"/>
                    </a:ext>
                  </a:extLst>
                </a:gridCol>
              </a:tblGrid>
              <a:tr h="279399">
                <a:tc>
                  <a:txBody>
                    <a:bodyPr/>
                    <a:lstStyle/>
                    <a:p>
                      <a:pPr marL="0" marR="0">
                        <a:lnSpc>
                          <a:spcPct val="107000"/>
                        </a:lnSpc>
                        <a:spcBef>
                          <a:spcPts val="0"/>
                        </a:spcBef>
                        <a:spcAft>
                          <a:spcPts val="0"/>
                        </a:spcAft>
                      </a:pPr>
                      <a:r>
                        <a:rPr lang="en-US" sz="1400" dirty="0">
                          <a:solidFill>
                            <a:schemeClr val="tx1"/>
                          </a:solidFill>
                          <a:effectLst/>
                        </a:rPr>
                        <a:t>Score/Range</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7120" marR="6712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lnSpc>
                          <a:spcPct val="107000"/>
                        </a:lnSpc>
                        <a:spcBef>
                          <a:spcPts val="0"/>
                        </a:spcBef>
                        <a:spcAft>
                          <a:spcPts val="0"/>
                        </a:spcAft>
                      </a:pPr>
                      <a:r>
                        <a:rPr lang="en-US" sz="1400" dirty="0">
                          <a:solidFill>
                            <a:schemeClr val="tx1"/>
                          </a:solidFill>
                          <a:effectLst/>
                        </a:rPr>
                        <a:t>Notes</a:t>
                      </a:r>
                    </a:p>
                  </a:txBody>
                  <a:tcPr marL="67120" marR="6712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lnSpc>
                          <a:spcPct val="107000"/>
                        </a:lnSpc>
                        <a:spcBef>
                          <a:spcPts val="0"/>
                        </a:spcBef>
                        <a:spcAft>
                          <a:spcPts val="0"/>
                        </a:spcAft>
                      </a:pPr>
                      <a:r>
                        <a:rPr lang="en-US" sz="1400" dirty="0">
                          <a:solidFill>
                            <a:schemeClr val="tx1"/>
                          </a:solidFill>
                          <a:effectLst/>
                        </a:rPr>
                        <a:t>Recommendations</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7120" marR="6712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210642057"/>
                  </a:ext>
                </a:extLst>
              </a:tr>
              <a:tr h="588654">
                <a:tc>
                  <a:txBody>
                    <a:bodyPr/>
                    <a:lstStyle/>
                    <a:p>
                      <a:pPr marL="0" marR="0">
                        <a:lnSpc>
                          <a:spcPct val="107000"/>
                        </a:lnSpc>
                        <a:spcBef>
                          <a:spcPts val="0"/>
                        </a:spcBef>
                        <a:spcAft>
                          <a:spcPts val="0"/>
                        </a:spcAft>
                      </a:pPr>
                      <a:r>
                        <a:rPr lang="en-US" sz="1400" dirty="0">
                          <a:solidFill>
                            <a:schemeClr val="tx1"/>
                          </a:solidFill>
                          <a:effectLst/>
                        </a:rPr>
                        <a:t>000</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7120" marR="6712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nSpc>
                          <a:spcPct val="107000"/>
                        </a:lnSpc>
                        <a:spcBef>
                          <a:spcPts val="0"/>
                        </a:spcBef>
                        <a:spcAft>
                          <a:spcPts val="0"/>
                        </a:spcAft>
                      </a:pPr>
                      <a:r>
                        <a:rPr lang="en-US" sz="1400" dirty="0">
                          <a:effectLst/>
                        </a:rPr>
                        <a:t>This may be the first prescription of this type for the patient.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120" marR="6712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400" dirty="0">
                          <a:effectLst/>
                        </a:rPr>
                        <a:t>Discuss risks/benefits of using a controlled substance. </a:t>
                      </a:r>
                    </a:p>
                    <a:p>
                      <a:pPr marL="0" marR="0">
                        <a:lnSpc>
                          <a:spcPct val="107000"/>
                        </a:lnSpc>
                        <a:spcBef>
                          <a:spcPts val="0"/>
                        </a:spcBef>
                        <a:spcAft>
                          <a:spcPts val="0"/>
                        </a:spcAft>
                      </a:pPr>
                      <a:endParaRPr lang="en-US" sz="1400" dirty="0">
                        <a:effectLst/>
                      </a:endParaRPr>
                    </a:p>
                    <a:p>
                      <a:pPr marL="0" marR="0">
                        <a:lnSpc>
                          <a:spcPct val="107000"/>
                        </a:lnSpc>
                        <a:spcBef>
                          <a:spcPts val="0"/>
                        </a:spcBef>
                        <a:spcAft>
                          <a:spcPts val="0"/>
                        </a:spcAft>
                      </a:pPr>
                      <a:r>
                        <a:rPr lang="en-US" sz="1400" dirty="0">
                          <a:effectLst/>
                        </a:rPr>
                        <a:t>Consider informed consent.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120" marR="6712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25410581"/>
                  </a:ext>
                </a:extLst>
              </a:tr>
              <a:tr h="1489827">
                <a:tc>
                  <a:txBody>
                    <a:bodyPr/>
                    <a:lstStyle/>
                    <a:p>
                      <a:pPr marL="0" marR="0">
                        <a:lnSpc>
                          <a:spcPct val="107000"/>
                        </a:lnSpc>
                        <a:spcBef>
                          <a:spcPts val="0"/>
                        </a:spcBef>
                        <a:spcAft>
                          <a:spcPts val="0"/>
                        </a:spcAft>
                      </a:pPr>
                      <a:r>
                        <a:rPr lang="en-US" sz="1400" dirty="0">
                          <a:solidFill>
                            <a:schemeClr val="tx1"/>
                          </a:solidFill>
                          <a:effectLst/>
                        </a:rPr>
                        <a:t>010-200</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7120" marR="6712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nSpc>
                          <a:spcPct val="107000"/>
                        </a:lnSpc>
                        <a:spcBef>
                          <a:spcPts val="0"/>
                        </a:spcBef>
                        <a:spcAft>
                          <a:spcPts val="0"/>
                        </a:spcAft>
                      </a:pPr>
                      <a:r>
                        <a:rPr lang="en-US" sz="1400" dirty="0">
                          <a:effectLst/>
                        </a:rPr>
                        <a:t>Approximately 75% of scores fall in this range. </a:t>
                      </a:r>
                    </a:p>
                    <a:p>
                      <a:pPr marL="0" marR="0">
                        <a:lnSpc>
                          <a:spcPct val="107000"/>
                        </a:lnSpc>
                        <a:spcBef>
                          <a:spcPts val="0"/>
                        </a:spcBef>
                        <a:spcAft>
                          <a:spcPts val="0"/>
                        </a:spcAft>
                      </a:pPr>
                      <a:endParaRPr lang="en-US" sz="1400" dirty="0">
                        <a:effectLst/>
                      </a:endParaRPr>
                    </a:p>
                    <a:p>
                      <a:pPr marL="0" marR="0">
                        <a:lnSpc>
                          <a:spcPct val="107000"/>
                        </a:lnSpc>
                        <a:spcBef>
                          <a:spcPts val="0"/>
                        </a:spcBef>
                        <a:spcAft>
                          <a:spcPts val="0"/>
                        </a:spcAft>
                      </a:pPr>
                      <a:r>
                        <a:rPr lang="en-US" sz="1400" dirty="0">
                          <a:effectLst/>
                        </a:rPr>
                        <a:t>Occasionally, patients in this score range have a remote history of high usage (&gt;1 year ago).</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120" marR="6712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nSpc>
                          <a:spcPct val="107000"/>
                        </a:lnSpc>
                        <a:spcBef>
                          <a:spcPts val="0"/>
                        </a:spcBef>
                        <a:spcAft>
                          <a:spcPts val="0"/>
                        </a:spcAft>
                      </a:pPr>
                      <a:r>
                        <a:rPr lang="en-US" sz="1400" dirty="0">
                          <a:effectLst/>
                        </a:rPr>
                        <a:t>Review use patterns for unsafe conditions. </a:t>
                      </a:r>
                    </a:p>
                    <a:p>
                      <a:pPr marL="0" marR="0">
                        <a:lnSpc>
                          <a:spcPct val="107000"/>
                        </a:lnSpc>
                        <a:spcBef>
                          <a:spcPts val="0"/>
                        </a:spcBef>
                        <a:spcAft>
                          <a:spcPts val="0"/>
                        </a:spcAft>
                      </a:pPr>
                      <a:endParaRPr lang="en-US" sz="1400" dirty="0">
                        <a:effectLst/>
                      </a:endParaRPr>
                    </a:p>
                    <a:p>
                      <a:pPr marL="0" marR="0">
                        <a:lnSpc>
                          <a:spcPct val="107000"/>
                        </a:lnSpc>
                        <a:spcBef>
                          <a:spcPts val="0"/>
                        </a:spcBef>
                        <a:spcAft>
                          <a:spcPts val="0"/>
                        </a:spcAft>
                      </a:pPr>
                      <a:r>
                        <a:rPr lang="en-US" sz="1400" dirty="0">
                          <a:effectLst/>
                        </a:rPr>
                        <a:t>Discuss any concerns with patient. See guidance below. </a:t>
                      </a:r>
                    </a:p>
                    <a:p>
                      <a:pPr marL="0" marR="0">
                        <a:lnSpc>
                          <a:spcPct val="107000"/>
                        </a:lnSpc>
                        <a:spcBef>
                          <a:spcPts val="0"/>
                        </a:spcBef>
                        <a:spcAft>
                          <a:spcPts val="0"/>
                        </a:spcAft>
                      </a:pPr>
                      <a:endParaRPr lang="en-US" sz="1400" dirty="0">
                        <a:effectLst/>
                      </a:endParaRPr>
                    </a:p>
                    <a:p>
                      <a:pPr marL="0" marR="0">
                        <a:lnSpc>
                          <a:spcPct val="107000"/>
                        </a:lnSpc>
                        <a:spcBef>
                          <a:spcPts val="0"/>
                        </a:spcBef>
                        <a:spcAft>
                          <a:spcPts val="0"/>
                        </a:spcAft>
                      </a:pPr>
                      <a:r>
                        <a:rPr lang="en-US" sz="1400" dirty="0">
                          <a:effectLst/>
                        </a:rPr>
                        <a:t>If previously high usage exists with recent abstinence, consider risk/benefits of new prescriptions.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120" marR="6712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585889323"/>
                  </a:ext>
                </a:extLst>
              </a:tr>
              <a:tr h="784871">
                <a:tc>
                  <a:txBody>
                    <a:bodyPr/>
                    <a:lstStyle/>
                    <a:p>
                      <a:pPr marL="0" marR="0">
                        <a:lnSpc>
                          <a:spcPct val="107000"/>
                        </a:lnSpc>
                        <a:spcBef>
                          <a:spcPts val="0"/>
                        </a:spcBef>
                        <a:spcAft>
                          <a:spcPts val="0"/>
                        </a:spcAft>
                      </a:pPr>
                      <a:r>
                        <a:rPr lang="en-US" sz="1400" dirty="0">
                          <a:solidFill>
                            <a:schemeClr val="tx1"/>
                          </a:solidFill>
                          <a:effectLst/>
                        </a:rPr>
                        <a:t>201-650</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7120" marR="6712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nSpc>
                          <a:spcPct val="107000"/>
                        </a:lnSpc>
                        <a:spcBef>
                          <a:spcPts val="0"/>
                        </a:spcBef>
                        <a:spcAft>
                          <a:spcPts val="0"/>
                        </a:spcAft>
                      </a:pPr>
                      <a:r>
                        <a:rPr lang="en-US" sz="1400" dirty="0">
                          <a:effectLst/>
                        </a:rPr>
                        <a:t>Approximately 24% of scores fall in this range.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120" marR="6712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400" dirty="0">
                          <a:effectLst/>
                        </a:rPr>
                        <a:t>Review use patterns for unsafe conditions. </a:t>
                      </a:r>
                    </a:p>
                    <a:p>
                      <a:pPr marL="0" marR="0">
                        <a:lnSpc>
                          <a:spcPct val="107000"/>
                        </a:lnSpc>
                        <a:spcBef>
                          <a:spcPts val="0"/>
                        </a:spcBef>
                        <a:spcAft>
                          <a:spcPts val="0"/>
                        </a:spcAft>
                      </a:pPr>
                      <a:endParaRPr lang="en-US" sz="1400" dirty="0">
                        <a:effectLst/>
                      </a:endParaRPr>
                    </a:p>
                    <a:p>
                      <a:pPr marL="0" marR="0">
                        <a:lnSpc>
                          <a:spcPct val="107000"/>
                        </a:lnSpc>
                        <a:spcBef>
                          <a:spcPts val="0"/>
                        </a:spcBef>
                        <a:spcAft>
                          <a:spcPts val="0"/>
                        </a:spcAft>
                      </a:pPr>
                      <a:r>
                        <a:rPr lang="en-US" sz="1400" dirty="0">
                          <a:effectLst/>
                        </a:rPr>
                        <a:t>Discuss any concerns with patient. See guidance below.</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120" marR="6712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63289647"/>
                  </a:ext>
                </a:extLst>
              </a:tr>
              <a:tr h="3728139">
                <a:tc>
                  <a:txBody>
                    <a:bodyPr/>
                    <a:lstStyle/>
                    <a:p>
                      <a:pPr marL="0" marR="0">
                        <a:lnSpc>
                          <a:spcPct val="107000"/>
                        </a:lnSpc>
                        <a:spcBef>
                          <a:spcPts val="0"/>
                        </a:spcBef>
                        <a:spcAft>
                          <a:spcPts val="0"/>
                        </a:spcAft>
                      </a:pPr>
                      <a:r>
                        <a:rPr lang="en-US" sz="1400" dirty="0">
                          <a:solidFill>
                            <a:schemeClr val="tx1"/>
                          </a:solidFill>
                          <a:effectLst/>
                        </a:rPr>
                        <a:t>&gt;650</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7120" marR="6712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nSpc>
                          <a:spcPct val="107000"/>
                        </a:lnSpc>
                        <a:spcBef>
                          <a:spcPts val="0"/>
                        </a:spcBef>
                        <a:spcAft>
                          <a:spcPts val="0"/>
                        </a:spcAft>
                      </a:pPr>
                      <a:r>
                        <a:rPr lang="en-US" sz="1400" dirty="0">
                          <a:effectLst/>
                        </a:rPr>
                        <a:t>Approximately 1% of scores fall in this range.</a:t>
                      </a:r>
                    </a:p>
                    <a:p>
                      <a:pPr marL="0" marR="0">
                        <a:lnSpc>
                          <a:spcPct val="107000"/>
                        </a:lnSpc>
                        <a:spcBef>
                          <a:spcPts val="0"/>
                        </a:spcBef>
                        <a:spcAft>
                          <a:spcPts val="0"/>
                        </a:spcAft>
                      </a:pPr>
                      <a:endParaRPr lang="en-US" sz="1400" dirty="0">
                        <a:effectLst/>
                      </a:endParaRPr>
                    </a:p>
                    <a:p>
                      <a:pPr marL="0" marR="0">
                        <a:lnSpc>
                          <a:spcPct val="107000"/>
                        </a:lnSpc>
                        <a:spcBef>
                          <a:spcPts val="0"/>
                        </a:spcBef>
                        <a:spcAft>
                          <a:spcPts val="0"/>
                        </a:spcAft>
                      </a:pPr>
                      <a:r>
                        <a:rPr lang="en-US" sz="1400" dirty="0">
                          <a:effectLst/>
                        </a:rPr>
                        <a:t>Some patient records may have a score in this range and still be</a:t>
                      </a:r>
                    </a:p>
                    <a:p>
                      <a:pPr marL="0" marR="0">
                        <a:lnSpc>
                          <a:spcPct val="107000"/>
                        </a:lnSpc>
                        <a:spcBef>
                          <a:spcPts val="0"/>
                        </a:spcBef>
                        <a:spcAft>
                          <a:spcPts val="0"/>
                        </a:spcAft>
                      </a:pPr>
                      <a:r>
                        <a:rPr lang="en-US" sz="1400" dirty="0">
                          <a:effectLst/>
                        </a:rPr>
                        <a:t>within prescriber expectations.</a:t>
                      </a:r>
                    </a:p>
                    <a:p>
                      <a:pPr marL="0" marR="0">
                        <a:lnSpc>
                          <a:spcPct val="107000"/>
                        </a:lnSpc>
                        <a:spcBef>
                          <a:spcPts val="0"/>
                        </a:spcBef>
                        <a:spcAft>
                          <a:spcPts val="0"/>
                        </a:spcAft>
                      </a:pPr>
                      <a:endParaRPr lang="en-US" sz="1400" dirty="0">
                        <a:effectLst/>
                      </a:endParaRPr>
                    </a:p>
                    <a:p>
                      <a:pPr marL="0" marR="0">
                        <a:lnSpc>
                          <a:spcPct val="107000"/>
                        </a:lnSpc>
                        <a:spcBef>
                          <a:spcPts val="0"/>
                        </a:spcBef>
                        <a:spcAft>
                          <a:spcPts val="0"/>
                        </a:spcAft>
                      </a:pPr>
                      <a:r>
                        <a:rPr lang="en-US" sz="1400" dirty="0">
                          <a:effectLst/>
                        </a:rPr>
                        <a:t>Many patient records include some level of multiple provider episodes, overlapping prescriptions, or elevated</a:t>
                      </a:r>
                    </a:p>
                    <a:p>
                      <a:pPr marL="0" marR="0">
                        <a:lnSpc>
                          <a:spcPct val="107000"/>
                        </a:lnSpc>
                        <a:spcBef>
                          <a:spcPts val="0"/>
                        </a:spcBef>
                        <a:spcAft>
                          <a:spcPts val="0"/>
                        </a:spcAft>
                      </a:pPr>
                      <a:r>
                        <a:rPr lang="en-US" sz="1400" dirty="0">
                          <a:effectLst/>
                        </a:rPr>
                        <a:t>milligram equivalency.</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120" marR="6712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nSpc>
                          <a:spcPct val="107000"/>
                        </a:lnSpc>
                        <a:spcBef>
                          <a:spcPts val="0"/>
                        </a:spcBef>
                        <a:spcAft>
                          <a:spcPts val="0"/>
                        </a:spcAft>
                      </a:pPr>
                      <a:r>
                        <a:rPr lang="en-US" sz="1400" dirty="0">
                          <a:effectLst/>
                        </a:rPr>
                        <a:t>Review use patterns for unsafe conditions. </a:t>
                      </a:r>
                    </a:p>
                    <a:p>
                      <a:pPr marL="0" marR="0">
                        <a:lnSpc>
                          <a:spcPct val="107000"/>
                        </a:lnSpc>
                        <a:spcBef>
                          <a:spcPts val="0"/>
                        </a:spcBef>
                        <a:spcAft>
                          <a:spcPts val="0"/>
                        </a:spcAft>
                      </a:pPr>
                      <a:endParaRPr lang="en-US" sz="1400" dirty="0">
                        <a:effectLst/>
                      </a:endParaRPr>
                    </a:p>
                    <a:p>
                      <a:pPr marL="0" marR="0">
                        <a:lnSpc>
                          <a:spcPct val="107000"/>
                        </a:lnSpc>
                        <a:spcBef>
                          <a:spcPts val="0"/>
                        </a:spcBef>
                        <a:spcAft>
                          <a:spcPts val="0"/>
                        </a:spcAft>
                      </a:pPr>
                      <a:r>
                        <a:rPr lang="en-US" sz="1400" dirty="0">
                          <a:effectLst/>
                        </a:rPr>
                        <a:t>If multiple providers involved in unsafe prescribing, discuss concern with patient and consider contacting other providers directly. </a:t>
                      </a:r>
                    </a:p>
                    <a:p>
                      <a:pPr marL="0" marR="0">
                        <a:lnSpc>
                          <a:spcPct val="107000"/>
                        </a:lnSpc>
                        <a:spcBef>
                          <a:spcPts val="0"/>
                        </a:spcBef>
                        <a:spcAft>
                          <a:spcPts val="0"/>
                        </a:spcAft>
                      </a:pPr>
                      <a:endParaRPr lang="en-US" sz="1400" dirty="0">
                        <a:effectLst/>
                      </a:endParaRPr>
                    </a:p>
                    <a:p>
                      <a:pPr marL="0" marR="0">
                        <a:lnSpc>
                          <a:spcPct val="107000"/>
                        </a:lnSpc>
                        <a:spcBef>
                          <a:spcPts val="0"/>
                        </a:spcBef>
                        <a:spcAft>
                          <a:spcPts val="0"/>
                        </a:spcAft>
                      </a:pPr>
                      <a:r>
                        <a:rPr lang="en-US" sz="1400" dirty="0">
                          <a:effectLst/>
                        </a:rPr>
                        <a:t>If multiple pharmacies involved in unsafe prescribing, discuss concern with patient and consider pharmacy lock-in program. </a:t>
                      </a:r>
                    </a:p>
                    <a:p>
                      <a:pPr marL="0" marR="0">
                        <a:lnSpc>
                          <a:spcPct val="107000"/>
                        </a:lnSpc>
                        <a:spcBef>
                          <a:spcPts val="0"/>
                        </a:spcBef>
                        <a:spcAft>
                          <a:spcPts val="0"/>
                        </a:spcAft>
                      </a:pPr>
                      <a:endParaRPr lang="en-US" sz="1400" dirty="0">
                        <a:effectLst/>
                      </a:endParaRPr>
                    </a:p>
                    <a:p>
                      <a:pPr marL="0" marR="0">
                        <a:lnSpc>
                          <a:spcPct val="107000"/>
                        </a:lnSpc>
                        <a:spcBef>
                          <a:spcPts val="0"/>
                        </a:spcBef>
                        <a:spcAft>
                          <a:spcPts val="0"/>
                        </a:spcAft>
                      </a:pPr>
                      <a:r>
                        <a:rPr lang="en-US" sz="1400" dirty="0">
                          <a:effectLst/>
                        </a:rPr>
                        <a:t>If overlapping medications of same or different type, discuss concern with patient and consider taper to lower dose and/or discontinuation of potentiating medications.</a:t>
                      </a:r>
                    </a:p>
                    <a:p>
                      <a:pPr marL="0" marR="0">
                        <a:lnSpc>
                          <a:spcPct val="107000"/>
                        </a:lnSpc>
                        <a:spcBef>
                          <a:spcPts val="0"/>
                        </a:spcBef>
                        <a:spcAft>
                          <a:spcPts val="0"/>
                        </a:spcAft>
                      </a:pPr>
                      <a:endParaRPr lang="en-US" sz="1400" dirty="0">
                        <a:effectLst/>
                      </a:endParaRPr>
                    </a:p>
                    <a:p>
                      <a:pPr marL="0" marR="0">
                        <a:lnSpc>
                          <a:spcPct val="107000"/>
                        </a:lnSpc>
                        <a:spcBef>
                          <a:spcPts val="0"/>
                        </a:spcBef>
                        <a:spcAft>
                          <a:spcPts val="0"/>
                        </a:spcAft>
                      </a:pPr>
                      <a:r>
                        <a:rPr lang="en-US" sz="1400" dirty="0">
                          <a:effectLst/>
                        </a:rPr>
                        <a:t>If patient has evidence of a substance use disorder, consider inpatient admit or referral for outpatient evaluation and treatment.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120" marR="6712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599880223"/>
                  </a:ext>
                </a:extLst>
              </a:tr>
            </a:tbl>
          </a:graphicData>
        </a:graphic>
      </p:graphicFrame>
      <p:pic>
        <p:nvPicPr>
          <p:cNvPr id="6" name="Audio 5">
            <a:hlinkClick r:id="" action="ppaction://media"/>
            <a:extLst>
              <a:ext uri="{FF2B5EF4-FFF2-40B4-BE49-F238E27FC236}">
                <a16:creationId xmlns:a16="http://schemas.microsoft.com/office/drawing/2014/main" id="{40805016-F9B2-4D03-A27E-BAC3ABB7379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781417678"/>
      </p:ext>
    </p:extLst>
  </p:cSld>
  <p:clrMapOvr>
    <a:masterClrMapping/>
  </p:clrMapOvr>
  <mc:AlternateContent xmlns:mc="http://schemas.openxmlformats.org/markup-compatibility/2006" xmlns:p14="http://schemas.microsoft.com/office/powerpoint/2010/main">
    <mc:Choice Requires="p14">
      <p:transition spd="slow" p14:dur="2000" advTm="38517"/>
    </mc:Choice>
    <mc:Fallback xmlns="">
      <p:transition spd="slow" advTm="385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E91069A-5A2B-41F0-86BD-B29F7F893660}"/>
              </a:ext>
            </a:extLst>
          </p:cNvPr>
          <p:cNvSpPr txBox="1"/>
          <p:nvPr/>
        </p:nvSpPr>
        <p:spPr>
          <a:xfrm>
            <a:off x="10232136" y="4749800"/>
            <a:ext cx="1248664" cy="1143000"/>
          </a:xfrm>
          <a:prstGeom prst="rect">
            <a:avLst/>
          </a:prstGeom>
          <a:solidFill>
            <a:schemeClr val="bg1"/>
          </a:solidFill>
        </p:spPr>
        <p:txBody>
          <a:bodyPr wrap="square" rtlCol="0">
            <a:spAutoFit/>
          </a:bodyPr>
          <a:lstStyle/>
          <a:p>
            <a:endParaRPr lang="en-US" dirty="0"/>
          </a:p>
        </p:txBody>
      </p:sp>
      <p:sp>
        <p:nvSpPr>
          <p:cNvPr id="4" name="TextBox 3">
            <a:extLst>
              <a:ext uri="{FF2B5EF4-FFF2-40B4-BE49-F238E27FC236}">
                <a16:creationId xmlns:a16="http://schemas.microsoft.com/office/drawing/2014/main" id="{3F9B2438-87B8-4E92-A8C9-BD86E8AC447C}"/>
              </a:ext>
            </a:extLst>
          </p:cNvPr>
          <p:cNvSpPr txBox="1"/>
          <p:nvPr/>
        </p:nvSpPr>
        <p:spPr>
          <a:xfrm>
            <a:off x="9220200" y="4648200"/>
            <a:ext cx="990600" cy="369332"/>
          </a:xfrm>
          <a:prstGeom prst="rect">
            <a:avLst/>
          </a:prstGeom>
          <a:solidFill>
            <a:schemeClr val="bg1"/>
          </a:solidFill>
        </p:spPr>
        <p:txBody>
          <a:bodyPr wrap="square" rtlCol="0">
            <a:spAutoFit/>
          </a:bodyPr>
          <a:lstStyle/>
          <a:p>
            <a:endParaRPr lang="en-US" dirty="0">
              <a:solidFill>
                <a:prstClr val="black"/>
              </a:solidFill>
              <a:latin typeface="Lucida Sans Unicode"/>
            </a:endParaRPr>
          </a:p>
        </p:txBody>
      </p:sp>
      <p:sp>
        <p:nvSpPr>
          <p:cNvPr id="2" name="Content Placeholder 1">
            <a:extLst>
              <a:ext uri="{FF2B5EF4-FFF2-40B4-BE49-F238E27FC236}">
                <a16:creationId xmlns:a16="http://schemas.microsoft.com/office/drawing/2014/main" id="{28CB5588-DBB9-4855-BF06-3CA4FF1FA66F}"/>
              </a:ext>
            </a:extLst>
          </p:cNvPr>
          <p:cNvSpPr>
            <a:spLocks noGrp="1"/>
          </p:cNvSpPr>
          <p:nvPr>
            <p:ph idx="1"/>
          </p:nvPr>
        </p:nvSpPr>
        <p:spPr>
          <a:xfrm>
            <a:off x="1562100" y="1762006"/>
            <a:ext cx="9804400" cy="4785360"/>
          </a:xfrm>
        </p:spPr>
        <p:txBody>
          <a:bodyPr>
            <a:normAutofit fontScale="92500"/>
          </a:bodyPr>
          <a:lstStyle/>
          <a:p>
            <a:r>
              <a:rPr lang="en-US" dirty="0"/>
              <a:t>Represents the risk of unintentional overdose death. Higher scores indicate an increased risk of unintentional overdose.</a:t>
            </a:r>
          </a:p>
          <a:p>
            <a:endParaRPr lang="en-US" dirty="0"/>
          </a:p>
          <a:p>
            <a:r>
              <a:rPr lang="en-US" dirty="0"/>
              <a:t>Patient’s with a history of previous overdose automatically get a score of 991 unless they have had multiple overdose events, in which case the last digit equals the number of previous overdoses (i.e. 3 prior overdoses=993).</a:t>
            </a:r>
          </a:p>
          <a:p>
            <a:endParaRPr lang="en-US" dirty="0"/>
          </a:p>
          <a:p>
            <a:r>
              <a:rPr lang="en-US" dirty="0"/>
              <a:t>The risk of unintentional overdose death approximately doubles for every 100-point increase in the ORS. </a:t>
            </a:r>
          </a:p>
          <a:p>
            <a:endParaRPr lang="en-US" dirty="0"/>
          </a:p>
          <a:p>
            <a:pPr marL="109728" indent="0">
              <a:buNone/>
            </a:pPr>
            <a:endParaRPr lang="en-US" dirty="0"/>
          </a:p>
          <a:p>
            <a:pPr marL="109728" indent="0">
              <a:buNone/>
            </a:pPr>
            <a:endParaRPr lang="en-US" dirty="0"/>
          </a:p>
          <a:p>
            <a:endParaRPr lang="en-US" dirty="0"/>
          </a:p>
        </p:txBody>
      </p:sp>
      <p:sp>
        <p:nvSpPr>
          <p:cNvPr id="3" name="Title 2">
            <a:extLst>
              <a:ext uri="{FF2B5EF4-FFF2-40B4-BE49-F238E27FC236}">
                <a16:creationId xmlns:a16="http://schemas.microsoft.com/office/drawing/2014/main" id="{512E62F5-EE09-4A86-A58C-5208C1FEFFE0}"/>
              </a:ext>
            </a:extLst>
          </p:cNvPr>
          <p:cNvSpPr>
            <a:spLocks noGrp="1"/>
          </p:cNvSpPr>
          <p:nvPr>
            <p:ph type="title"/>
          </p:nvPr>
        </p:nvSpPr>
        <p:spPr>
          <a:xfrm>
            <a:off x="2002536" y="279209"/>
            <a:ext cx="8229600" cy="1143000"/>
          </a:xfrm>
        </p:spPr>
        <p:txBody>
          <a:bodyPr/>
          <a:lstStyle/>
          <a:p>
            <a:pPr algn="ctr"/>
            <a:r>
              <a:rPr lang="en-US" dirty="0"/>
              <a:t>Overdose Risk Score </a:t>
            </a:r>
          </a:p>
        </p:txBody>
      </p:sp>
      <p:sp>
        <p:nvSpPr>
          <p:cNvPr id="5" name="TextBox 4">
            <a:extLst>
              <a:ext uri="{FF2B5EF4-FFF2-40B4-BE49-F238E27FC236}">
                <a16:creationId xmlns:a16="http://schemas.microsoft.com/office/drawing/2014/main" id="{2BB5DFE1-FC23-457C-8BD2-125FB110A3EC}"/>
              </a:ext>
            </a:extLst>
          </p:cNvPr>
          <p:cNvSpPr txBox="1"/>
          <p:nvPr/>
        </p:nvSpPr>
        <p:spPr>
          <a:xfrm>
            <a:off x="3733800" y="1237543"/>
            <a:ext cx="4419600" cy="369332"/>
          </a:xfrm>
          <a:prstGeom prst="rect">
            <a:avLst/>
          </a:prstGeom>
          <a:noFill/>
        </p:spPr>
        <p:txBody>
          <a:bodyPr wrap="square" rtlCol="0">
            <a:spAutoFit/>
          </a:bodyPr>
          <a:lstStyle/>
          <a:p>
            <a:r>
              <a:rPr lang="en-US" b="1" dirty="0">
                <a:solidFill>
                  <a:prstClr val="black"/>
                </a:solidFill>
                <a:latin typeface="Lucida Sans Unicode"/>
              </a:rPr>
              <a:t>Overdose Risk Score Range: </a:t>
            </a:r>
            <a:r>
              <a:rPr lang="en-US" dirty="0">
                <a:solidFill>
                  <a:prstClr val="black"/>
                </a:solidFill>
                <a:latin typeface="Lucida Sans Unicode"/>
              </a:rPr>
              <a:t>000-999</a:t>
            </a:r>
          </a:p>
        </p:txBody>
      </p:sp>
      <p:pic>
        <p:nvPicPr>
          <p:cNvPr id="13" name="Audio 12">
            <a:hlinkClick r:id="" action="ppaction://media"/>
            <a:extLst>
              <a:ext uri="{FF2B5EF4-FFF2-40B4-BE49-F238E27FC236}">
                <a16:creationId xmlns:a16="http://schemas.microsoft.com/office/drawing/2014/main" id="{0D1925E7-7F2D-4E4E-9EEC-5F418C33CD0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587517360"/>
      </p:ext>
    </p:extLst>
  </p:cSld>
  <p:clrMapOvr>
    <a:masterClrMapping/>
  </p:clrMapOvr>
  <mc:AlternateContent xmlns:mc="http://schemas.openxmlformats.org/markup-compatibility/2006" xmlns:p14="http://schemas.microsoft.com/office/powerpoint/2010/main">
    <mc:Choice Requires="p14">
      <p:transition spd="slow" p14:dur="2000" advTm="41051"/>
    </mc:Choice>
    <mc:Fallback xmlns="">
      <p:transition spd="slow" advTm="410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FABB06D-5224-4C42-B1BD-4AC891B1A539}"/>
              </a:ext>
            </a:extLst>
          </p:cNvPr>
          <p:cNvSpPr txBox="1"/>
          <p:nvPr/>
        </p:nvSpPr>
        <p:spPr>
          <a:xfrm>
            <a:off x="9220200" y="4648200"/>
            <a:ext cx="990600" cy="369332"/>
          </a:xfrm>
          <a:prstGeom prst="rect">
            <a:avLst/>
          </a:prstGeom>
          <a:solidFill>
            <a:schemeClr val="bg1"/>
          </a:solidFill>
        </p:spPr>
        <p:txBody>
          <a:bodyPr wrap="square" rtlCol="0">
            <a:spAutoFit/>
          </a:bodyPr>
          <a:lstStyle/>
          <a:p>
            <a:endParaRPr lang="en-US" dirty="0">
              <a:solidFill>
                <a:prstClr val="black"/>
              </a:solidFill>
              <a:latin typeface="Lucida Sans Unicode"/>
            </a:endParaRPr>
          </a:p>
        </p:txBody>
      </p:sp>
      <p:sp>
        <p:nvSpPr>
          <p:cNvPr id="2" name="Content Placeholder 1">
            <a:extLst>
              <a:ext uri="{FF2B5EF4-FFF2-40B4-BE49-F238E27FC236}">
                <a16:creationId xmlns:a16="http://schemas.microsoft.com/office/drawing/2014/main" id="{687FDE38-DBCF-48C1-92FA-D02B62F3DCF5}"/>
              </a:ext>
            </a:extLst>
          </p:cNvPr>
          <p:cNvSpPr>
            <a:spLocks noGrp="1"/>
          </p:cNvSpPr>
          <p:nvPr>
            <p:ph idx="1"/>
          </p:nvPr>
        </p:nvSpPr>
        <p:spPr>
          <a:xfrm>
            <a:off x="1117600" y="1727200"/>
            <a:ext cx="10287000" cy="4367463"/>
          </a:xfrm>
        </p:spPr>
        <p:txBody>
          <a:bodyPr>
            <a:normAutofit/>
          </a:bodyPr>
          <a:lstStyle/>
          <a:p>
            <a:r>
              <a:rPr lang="en-US" dirty="0"/>
              <a:t>ORS can be applied to clinical practice in a manner similar to daily MME:</a:t>
            </a:r>
            <a:br>
              <a:rPr lang="en-US" dirty="0"/>
            </a:br>
            <a:endParaRPr lang="en-US" dirty="0"/>
          </a:p>
          <a:p>
            <a:pPr lvl="1"/>
            <a:r>
              <a:rPr lang="en-US" dirty="0"/>
              <a:t>ORS of </a:t>
            </a:r>
            <a:r>
              <a:rPr lang="en-US" b="1" dirty="0"/>
              <a:t>450</a:t>
            </a:r>
            <a:r>
              <a:rPr lang="en-US" dirty="0"/>
              <a:t> can be used as a threshold of risk approximately equivalent to a patient receiving opioid doses of </a:t>
            </a:r>
            <a:r>
              <a:rPr lang="en-US" b="1" dirty="0"/>
              <a:t>50 MME/day</a:t>
            </a:r>
            <a:r>
              <a:rPr lang="en-US" dirty="0"/>
              <a:t>. </a:t>
            </a:r>
          </a:p>
          <a:p>
            <a:pPr lvl="1"/>
            <a:endParaRPr lang="en-US" dirty="0"/>
          </a:p>
          <a:p>
            <a:pPr lvl="1"/>
            <a:r>
              <a:rPr lang="en-US" dirty="0"/>
              <a:t>ORS of </a:t>
            </a:r>
            <a:r>
              <a:rPr lang="en-US" b="1" dirty="0"/>
              <a:t>650</a:t>
            </a:r>
            <a:r>
              <a:rPr lang="en-US" dirty="0"/>
              <a:t> can be used as a threshold of risk approximately equivalent to a patient receiving opioid doses of </a:t>
            </a:r>
            <a:r>
              <a:rPr lang="en-US" b="1" dirty="0"/>
              <a:t>90 MME/day</a:t>
            </a:r>
            <a:r>
              <a:rPr lang="en-US" dirty="0"/>
              <a:t> (the CDC’s recommended maximum daily MME). </a:t>
            </a:r>
          </a:p>
          <a:p>
            <a:pPr marL="109728" indent="0">
              <a:buNone/>
            </a:pPr>
            <a:endParaRPr lang="en-US" dirty="0"/>
          </a:p>
        </p:txBody>
      </p:sp>
      <p:sp>
        <p:nvSpPr>
          <p:cNvPr id="3" name="Title 2">
            <a:extLst>
              <a:ext uri="{FF2B5EF4-FFF2-40B4-BE49-F238E27FC236}">
                <a16:creationId xmlns:a16="http://schemas.microsoft.com/office/drawing/2014/main" id="{B54DC0A2-6A36-47C1-B39F-498473EB6C65}"/>
              </a:ext>
            </a:extLst>
          </p:cNvPr>
          <p:cNvSpPr>
            <a:spLocks noGrp="1"/>
          </p:cNvSpPr>
          <p:nvPr>
            <p:ph type="title"/>
          </p:nvPr>
        </p:nvSpPr>
        <p:spPr>
          <a:xfrm>
            <a:off x="1981200" y="457200"/>
            <a:ext cx="8229600" cy="1143000"/>
          </a:xfrm>
        </p:spPr>
        <p:txBody>
          <a:bodyPr/>
          <a:lstStyle/>
          <a:p>
            <a:pPr algn="ctr"/>
            <a:r>
              <a:rPr lang="en-US" dirty="0"/>
              <a:t>Overdose Risk Score (</a:t>
            </a:r>
            <a:r>
              <a:rPr lang="en-US" dirty="0" err="1"/>
              <a:t>Cont</a:t>
            </a:r>
            <a:r>
              <a:rPr lang="en-US" dirty="0"/>
              <a:t>)</a:t>
            </a:r>
          </a:p>
        </p:txBody>
      </p:sp>
      <p:pic>
        <p:nvPicPr>
          <p:cNvPr id="11" name="Audio 10">
            <a:hlinkClick r:id="" action="ppaction://media"/>
            <a:extLst>
              <a:ext uri="{FF2B5EF4-FFF2-40B4-BE49-F238E27FC236}">
                <a16:creationId xmlns:a16="http://schemas.microsoft.com/office/drawing/2014/main" id="{07AA8A1A-0028-43B9-91B5-8F8521D9CB8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152579618"/>
      </p:ext>
    </p:extLst>
  </p:cSld>
  <p:clrMapOvr>
    <a:masterClrMapping/>
  </p:clrMapOvr>
  <mc:AlternateContent xmlns:mc="http://schemas.openxmlformats.org/markup-compatibility/2006" xmlns:p14="http://schemas.microsoft.com/office/powerpoint/2010/main">
    <mc:Choice Requires="p14">
      <p:transition spd="slow" p14:dur="2000" advTm="37639"/>
    </mc:Choice>
    <mc:Fallback xmlns="">
      <p:transition spd="slow" advTm="376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A34C371-7C65-4405-9C1D-3B9C6C4464D5}"/>
              </a:ext>
            </a:extLst>
          </p:cNvPr>
          <p:cNvSpPr>
            <a:spLocks noGrp="1"/>
          </p:cNvSpPr>
          <p:nvPr>
            <p:ph idx="1"/>
          </p:nvPr>
        </p:nvSpPr>
        <p:spPr>
          <a:xfrm>
            <a:off x="1101473" y="1975763"/>
            <a:ext cx="10427918" cy="2773951"/>
          </a:xfrm>
          <a:solidFill>
            <a:schemeClr val="bg1"/>
          </a:solidFill>
        </p:spPr>
        <p:txBody>
          <a:bodyPr>
            <a:normAutofit/>
          </a:bodyPr>
          <a:lstStyle/>
          <a:p>
            <a:r>
              <a:rPr lang="en-US" b="1" dirty="0"/>
              <a:t>2018</a:t>
            </a:r>
            <a:r>
              <a:rPr lang="en-US" dirty="0"/>
              <a:t>: 67,367 drug overdose deaths</a:t>
            </a:r>
          </a:p>
          <a:p>
            <a:r>
              <a:rPr lang="en-US" dirty="0"/>
              <a:t>Opioids were involved in 46,802 of these death (nearly 70%)</a:t>
            </a:r>
          </a:p>
          <a:p>
            <a:pPr lvl="1"/>
            <a:r>
              <a:rPr lang="en-US" dirty="0"/>
              <a:t>More than 28,000 involved synthetic opioids (60%)</a:t>
            </a:r>
          </a:p>
          <a:p>
            <a:pPr lvl="1"/>
            <a:r>
              <a:rPr lang="en-US" dirty="0"/>
              <a:t>14,996 involved heroin (32%)</a:t>
            </a:r>
          </a:p>
          <a:p>
            <a:pPr lvl="1"/>
            <a:r>
              <a:rPr lang="en-US" dirty="0"/>
              <a:t>14,975 involved prescription opioids (32%)</a:t>
            </a:r>
          </a:p>
        </p:txBody>
      </p:sp>
      <p:sp>
        <p:nvSpPr>
          <p:cNvPr id="9" name="Title 8">
            <a:extLst>
              <a:ext uri="{FF2B5EF4-FFF2-40B4-BE49-F238E27FC236}">
                <a16:creationId xmlns:a16="http://schemas.microsoft.com/office/drawing/2014/main" id="{F0C53910-493F-44C0-9E95-8C95FFF73E26}"/>
              </a:ext>
            </a:extLst>
          </p:cNvPr>
          <p:cNvSpPr>
            <a:spLocks noGrp="1"/>
          </p:cNvSpPr>
          <p:nvPr>
            <p:ph type="title"/>
          </p:nvPr>
        </p:nvSpPr>
        <p:spPr>
          <a:xfrm>
            <a:off x="1981198" y="685800"/>
            <a:ext cx="8229600" cy="1143000"/>
          </a:xfrm>
        </p:spPr>
        <p:txBody>
          <a:bodyPr>
            <a:noAutofit/>
          </a:bodyPr>
          <a:lstStyle/>
          <a:p>
            <a:pPr algn="ctr"/>
            <a:r>
              <a:rPr lang="en-US" sz="3600" dirty="0">
                <a:solidFill>
                  <a:schemeClr val="tx1"/>
                </a:solidFill>
                <a:effectLst>
                  <a:outerShdw blurRad="38100" dist="38100" dir="2700000" algn="tl">
                    <a:srgbClr val="000000">
                      <a:alpha val="43137"/>
                    </a:srgbClr>
                  </a:outerShdw>
                </a:effectLst>
              </a:rPr>
              <a:t>United States Overdose Statistics</a:t>
            </a:r>
          </a:p>
        </p:txBody>
      </p:sp>
      <p:sp>
        <p:nvSpPr>
          <p:cNvPr id="3" name="TextBox 2">
            <a:extLst>
              <a:ext uri="{FF2B5EF4-FFF2-40B4-BE49-F238E27FC236}">
                <a16:creationId xmlns:a16="http://schemas.microsoft.com/office/drawing/2014/main" id="{C79B5B09-228E-4E62-9117-1CD0DF11F88D}"/>
              </a:ext>
            </a:extLst>
          </p:cNvPr>
          <p:cNvSpPr txBox="1"/>
          <p:nvPr/>
        </p:nvSpPr>
        <p:spPr>
          <a:xfrm>
            <a:off x="1233995" y="5714026"/>
            <a:ext cx="7086600" cy="381000"/>
          </a:xfrm>
          <a:prstGeom prst="rect">
            <a:avLst/>
          </a:prstGeom>
          <a:noFill/>
        </p:spPr>
        <p:txBody>
          <a:bodyPr wrap="square" rtlCol="0">
            <a:spAutoFit/>
          </a:bodyPr>
          <a:lstStyle/>
          <a:p>
            <a:r>
              <a:rPr lang="en-US" dirty="0">
                <a:solidFill>
                  <a:prstClr val="black"/>
                </a:solidFill>
                <a:latin typeface="Lucida Sans Unicode"/>
              </a:rPr>
              <a:t>Source: NCHS, National Vital Statistics System, Mortality.</a:t>
            </a:r>
          </a:p>
        </p:txBody>
      </p:sp>
      <p:pic>
        <p:nvPicPr>
          <p:cNvPr id="16" name="Audio 15">
            <a:hlinkClick r:id="" action="ppaction://media"/>
            <a:extLst>
              <a:ext uri="{FF2B5EF4-FFF2-40B4-BE49-F238E27FC236}">
                <a16:creationId xmlns:a16="http://schemas.microsoft.com/office/drawing/2014/main" id="{CD61851F-F91C-4678-A01B-6F21278C632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767010948"/>
      </p:ext>
    </p:extLst>
  </p:cSld>
  <p:clrMapOvr>
    <a:masterClrMapping/>
  </p:clrMapOvr>
  <mc:AlternateContent xmlns:mc="http://schemas.openxmlformats.org/markup-compatibility/2006" xmlns:p14="http://schemas.microsoft.com/office/powerpoint/2010/main">
    <mc:Choice Requires="p14">
      <p:transition spd="slow" p14:dur="2000" advTm="63194"/>
    </mc:Choice>
    <mc:Fallback xmlns="">
      <p:transition spd="slow" advTm="631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70889B7-6669-44B7-ABEB-CC67BBAE1342}"/>
              </a:ext>
            </a:extLst>
          </p:cNvPr>
          <p:cNvSpPr txBox="1"/>
          <p:nvPr/>
        </p:nvSpPr>
        <p:spPr>
          <a:xfrm>
            <a:off x="10210800" y="4737101"/>
            <a:ext cx="1397000" cy="1244599"/>
          </a:xfrm>
          <a:prstGeom prst="rect">
            <a:avLst/>
          </a:prstGeom>
          <a:solidFill>
            <a:schemeClr val="bg1"/>
          </a:solidFill>
        </p:spPr>
        <p:txBody>
          <a:bodyPr wrap="square" rtlCol="0">
            <a:spAutoFit/>
          </a:bodyPr>
          <a:lstStyle/>
          <a:p>
            <a:endParaRPr lang="en-US" dirty="0"/>
          </a:p>
        </p:txBody>
      </p:sp>
      <p:sp>
        <p:nvSpPr>
          <p:cNvPr id="4" name="TextBox 3">
            <a:extLst>
              <a:ext uri="{FF2B5EF4-FFF2-40B4-BE49-F238E27FC236}">
                <a16:creationId xmlns:a16="http://schemas.microsoft.com/office/drawing/2014/main" id="{AFABB06D-5224-4C42-B1BD-4AC891B1A539}"/>
              </a:ext>
            </a:extLst>
          </p:cNvPr>
          <p:cNvSpPr txBox="1"/>
          <p:nvPr/>
        </p:nvSpPr>
        <p:spPr>
          <a:xfrm>
            <a:off x="9220200" y="4648200"/>
            <a:ext cx="990600" cy="369332"/>
          </a:xfrm>
          <a:prstGeom prst="rect">
            <a:avLst/>
          </a:prstGeom>
          <a:solidFill>
            <a:schemeClr val="bg1"/>
          </a:solidFill>
        </p:spPr>
        <p:txBody>
          <a:bodyPr wrap="square" rtlCol="0">
            <a:spAutoFit/>
          </a:bodyPr>
          <a:lstStyle/>
          <a:p>
            <a:endParaRPr lang="en-US" dirty="0">
              <a:solidFill>
                <a:prstClr val="black"/>
              </a:solidFill>
              <a:latin typeface="Lucida Sans Unicode"/>
            </a:endParaRPr>
          </a:p>
        </p:txBody>
      </p:sp>
      <p:sp>
        <p:nvSpPr>
          <p:cNvPr id="2" name="Content Placeholder 1">
            <a:extLst>
              <a:ext uri="{FF2B5EF4-FFF2-40B4-BE49-F238E27FC236}">
                <a16:creationId xmlns:a16="http://schemas.microsoft.com/office/drawing/2014/main" id="{687FDE38-DBCF-48C1-92FA-D02B62F3DCF5}"/>
              </a:ext>
            </a:extLst>
          </p:cNvPr>
          <p:cNvSpPr>
            <a:spLocks noGrp="1"/>
          </p:cNvSpPr>
          <p:nvPr>
            <p:ph idx="1"/>
          </p:nvPr>
        </p:nvSpPr>
        <p:spPr>
          <a:xfrm>
            <a:off x="584200" y="1562100"/>
            <a:ext cx="11398250" cy="4483100"/>
          </a:xfrm>
        </p:spPr>
        <p:txBody>
          <a:bodyPr>
            <a:normAutofit fontScale="85000" lnSpcReduction="20000"/>
          </a:bodyPr>
          <a:lstStyle/>
          <a:p>
            <a:r>
              <a:rPr lang="en-US" dirty="0"/>
              <a:t>Patients with an ORS of 450 may be appropriate for:</a:t>
            </a:r>
          </a:p>
          <a:p>
            <a:pPr marL="109728" indent="0">
              <a:buNone/>
            </a:pPr>
            <a:endParaRPr lang="en-US" dirty="0"/>
          </a:p>
          <a:p>
            <a:pPr lvl="1"/>
            <a:r>
              <a:rPr lang="en-US" b="1" dirty="0"/>
              <a:t>Naloxone* prescription</a:t>
            </a:r>
          </a:p>
          <a:p>
            <a:pPr lvl="1"/>
            <a:r>
              <a:rPr lang="en-US" b="1" dirty="0"/>
              <a:t>Substance use disorder evaluation and treatment (if appropriate)</a:t>
            </a:r>
          </a:p>
          <a:p>
            <a:pPr lvl="1"/>
            <a:r>
              <a:rPr lang="en-US" b="1" dirty="0"/>
              <a:t>Discontinuation of potentiating drugs (if present)</a:t>
            </a:r>
          </a:p>
          <a:p>
            <a:pPr lvl="1"/>
            <a:r>
              <a:rPr lang="en-US" b="1" dirty="0"/>
              <a:t>Dose reduction</a:t>
            </a:r>
          </a:p>
          <a:p>
            <a:pPr lvl="1"/>
            <a:r>
              <a:rPr lang="en-US" b="1" dirty="0"/>
              <a:t>Provider Lock-in</a:t>
            </a:r>
          </a:p>
          <a:p>
            <a:pPr lvl="1"/>
            <a:r>
              <a:rPr lang="en-US" b="1" dirty="0"/>
              <a:t>Pharmacy Lock-in</a:t>
            </a:r>
          </a:p>
          <a:p>
            <a:pPr lvl="1"/>
            <a:r>
              <a:rPr lang="en-US" b="1" dirty="0"/>
              <a:t>Consideration of non-opioid therapy</a:t>
            </a:r>
          </a:p>
          <a:p>
            <a:pPr marL="109728" indent="0">
              <a:buNone/>
            </a:pPr>
            <a:endParaRPr lang="en-US" dirty="0"/>
          </a:p>
          <a:p>
            <a:pPr marL="109728" indent="0">
              <a:buNone/>
            </a:pPr>
            <a:r>
              <a:rPr lang="en-US" dirty="0"/>
              <a:t>*The CDC Guideline for Prescribing Opioids for Chronic Pain recommend that a naloxone prescription be considered in patients receiving opioid doses at a level of 50 MME/day, and that most patients should be provided a naloxone prescription if receiving doses at a level of ≥90 MME/day. </a:t>
            </a:r>
          </a:p>
          <a:p>
            <a:pPr marL="109728" indent="0">
              <a:buNone/>
            </a:pPr>
            <a:endParaRPr lang="en-US" dirty="0"/>
          </a:p>
        </p:txBody>
      </p:sp>
      <p:sp>
        <p:nvSpPr>
          <p:cNvPr id="3" name="Title 2">
            <a:extLst>
              <a:ext uri="{FF2B5EF4-FFF2-40B4-BE49-F238E27FC236}">
                <a16:creationId xmlns:a16="http://schemas.microsoft.com/office/drawing/2014/main" id="{B54DC0A2-6A36-47C1-B39F-498473EB6C65}"/>
              </a:ext>
            </a:extLst>
          </p:cNvPr>
          <p:cNvSpPr>
            <a:spLocks noGrp="1"/>
          </p:cNvSpPr>
          <p:nvPr>
            <p:ph type="title"/>
          </p:nvPr>
        </p:nvSpPr>
        <p:spPr>
          <a:xfrm>
            <a:off x="1981200" y="457200"/>
            <a:ext cx="8229600" cy="1143000"/>
          </a:xfrm>
        </p:spPr>
        <p:txBody>
          <a:bodyPr/>
          <a:lstStyle/>
          <a:p>
            <a:pPr algn="ctr"/>
            <a:r>
              <a:rPr lang="en-US" dirty="0"/>
              <a:t>Overdose Risk Score (</a:t>
            </a:r>
            <a:r>
              <a:rPr lang="en-US" dirty="0" err="1"/>
              <a:t>Cont</a:t>
            </a:r>
            <a:r>
              <a:rPr lang="en-US" dirty="0"/>
              <a:t>)</a:t>
            </a:r>
          </a:p>
        </p:txBody>
      </p:sp>
      <p:pic>
        <p:nvPicPr>
          <p:cNvPr id="8" name="Audio 7">
            <a:hlinkClick r:id="" action="ppaction://media"/>
            <a:extLst>
              <a:ext uri="{FF2B5EF4-FFF2-40B4-BE49-F238E27FC236}">
                <a16:creationId xmlns:a16="http://schemas.microsoft.com/office/drawing/2014/main" id="{D6C3A33D-F21D-4285-87F5-45702FFA2C9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661368436"/>
      </p:ext>
    </p:extLst>
  </p:cSld>
  <p:clrMapOvr>
    <a:masterClrMapping/>
  </p:clrMapOvr>
  <mc:AlternateContent xmlns:mc="http://schemas.openxmlformats.org/markup-compatibility/2006" xmlns:p14="http://schemas.microsoft.com/office/powerpoint/2010/main">
    <mc:Choice Requires="p14">
      <p:transition spd="slow" p14:dur="2000" advTm="44406"/>
    </mc:Choice>
    <mc:Fallback xmlns="">
      <p:transition spd="slow" advTm="444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A980198-FD97-4611-AC45-057DE86B5CA4}"/>
              </a:ext>
            </a:extLst>
          </p:cNvPr>
          <p:cNvSpPr txBox="1"/>
          <p:nvPr/>
        </p:nvSpPr>
        <p:spPr>
          <a:xfrm>
            <a:off x="10302240" y="4706112"/>
            <a:ext cx="1280160" cy="1243584"/>
          </a:xfrm>
          <a:prstGeom prst="rect">
            <a:avLst/>
          </a:prstGeom>
          <a:solidFill>
            <a:schemeClr val="bg1"/>
          </a:solidFill>
        </p:spPr>
        <p:txBody>
          <a:bodyPr wrap="square" rtlCol="0">
            <a:spAutoFit/>
          </a:bodyPr>
          <a:lstStyle/>
          <a:p>
            <a:endParaRPr lang="en-US" dirty="0"/>
          </a:p>
        </p:txBody>
      </p:sp>
      <p:sp>
        <p:nvSpPr>
          <p:cNvPr id="2" name="Content Placeholder 1">
            <a:extLst>
              <a:ext uri="{FF2B5EF4-FFF2-40B4-BE49-F238E27FC236}">
                <a16:creationId xmlns:a16="http://schemas.microsoft.com/office/drawing/2014/main" id="{892A4B01-D8E1-42D8-A3A4-1269CFFD3943}"/>
              </a:ext>
            </a:extLst>
          </p:cNvPr>
          <p:cNvSpPr>
            <a:spLocks noGrp="1"/>
          </p:cNvSpPr>
          <p:nvPr>
            <p:ph idx="1"/>
          </p:nvPr>
        </p:nvSpPr>
        <p:spPr>
          <a:xfrm>
            <a:off x="524256" y="1185990"/>
            <a:ext cx="11350752" cy="5126735"/>
          </a:xfrm>
        </p:spPr>
        <p:txBody>
          <a:bodyPr>
            <a:normAutofit fontScale="85000" lnSpcReduction="10000"/>
          </a:bodyPr>
          <a:lstStyle/>
          <a:p>
            <a:r>
              <a:rPr lang="en-US" dirty="0"/>
              <a:t>Patients may not realize that their opioid medication is putting them at risk.  </a:t>
            </a:r>
          </a:p>
          <a:p>
            <a:endParaRPr lang="en-US" dirty="0"/>
          </a:p>
          <a:p>
            <a:r>
              <a:rPr lang="en-US" dirty="0"/>
              <a:t>Discussing Naloxone provides the opportunity to highlight the risks associated with opioid use and offers a harm reduction strategy. </a:t>
            </a:r>
          </a:p>
          <a:p>
            <a:endParaRPr lang="en-US" dirty="0"/>
          </a:p>
          <a:p>
            <a:r>
              <a:rPr lang="en-US" dirty="0"/>
              <a:t>The Narcan nasal spray is the formulation recommended for use in the community because it is needle free, ready to use, and the easiest to teach patients and their family/friends how to use.</a:t>
            </a:r>
          </a:p>
          <a:p>
            <a:pPr marL="109728" indent="0">
              <a:buNone/>
            </a:pPr>
            <a:endParaRPr lang="en-US" dirty="0"/>
          </a:p>
          <a:p>
            <a:r>
              <a:rPr lang="en-US" dirty="0"/>
              <a:t>The Narcan website (</a:t>
            </a:r>
            <a:r>
              <a:rPr lang="en-US" dirty="0">
                <a:hlinkClick r:id="rId5"/>
              </a:rPr>
              <a:t>Narcan.com</a:t>
            </a:r>
            <a:r>
              <a:rPr lang="en-US" dirty="0"/>
              <a:t>) provides training and other resources for both prescribers and patients: </a:t>
            </a:r>
          </a:p>
          <a:p>
            <a:pPr lvl="1"/>
            <a:r>
              <a:rPr lang="en-US" dirty="0"/>
              <a:t>Talking to patients</a:t>
            </a:r>
          </a:p>
          <a:p>
            <a:pPr lvl="1"/>
            <a:r>
              <a:rPr lang="en-US" dirty="0"/>
              <a:t>How Patients can get Narcan</a:t>
            </a:r>
          </a:p>
          <a:p>
            <a:pPr lvl="1"/>
            <a:r>
              <a:rPr lang="en-US" dirty="0"/>
              <a:t>How to use Narcan</a:t>
            </a:r>
          </a:p>
          <a:p>
            <a:pPr lvl="1"/>
            <a:r>
              <a:rPr lang="en-US" dirty="0"/>
              <a:t>What is an opioid overdose emergency </a:t>
            </a:r>
          </a:p>
          <a:p>
            <a:endParaRPr lang="en-US" dirty="0"/>
          </a:p>
        </p:txBody>
      </p:sp>
      <p:sp>
        <p:nvSpPr>
          <p:cNvPr id="3" name="Title 2">
            <a:extLst>
              <a:ext uri="{FF2B5EF4-FFF2-40B4-BE49-F238E27FC236}">
                <a16:creationId xmlns:a16="http://schemas.microsoft.com/office/drawing/2014/main" id="{78B6C6CC-56D9-4CC4-977F-D81929769C68}"/>
              </a:ext>
            </a:extLst>
          </p:cNvPr>
          <p:cNvSpPr>
            <a:spLocks noGrp="1"/>
          </p:cNvSpPr>
          <p:nvPr>
            <p:ph type="title"/>
          </p:nvPr>
        </p:nvSpPr>
        <p:spPr/>
        <p:txBody>
          <a:bodyPr/>
          <a:lstStyle/>
          <a:p>
            <a:pPr algn="ctr"/>
            <a:r>
              <a:rPr lang="en-US" dirty="0"/>
              <a:t>Naloxone</a:t>
            </a:r>
          </a:p>
        </p:txBody>
      </p:sp>
      <p:pic>
        <p:nvPicPr>
          <p:cNvPr id="1030" name="Picture 6" descr="NARCAN NASAL SPRAY Dosage &amp; Rx Info | Uses, Side Effects">
            <a:extLst>
              <a:ext uri="{FF2B5EF4-FFF2-40B4-BE49-F238E27FC236}">
                <a16:creationId xmlns:a16="http://schemas.microsoft.com/office/drawing/2014/main" id="{735BD817-4DC5-4379-8CA0-80738E9EE3B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40716" y="4857495"/>
            <a:ext cx="1455230" cy="1455230"/>
          </a:xfrm>
          <a:prstGeom prst="rect">
            <a:avLst/>
          </a:prstGeom>
          <a:noFill/>
          <a:extLst>
            <a:ext uri="{909E8E84-426E-40DD-AFC4-6F175D3DCCD1}">
              <a14:hiddenFill xmlns:a14="http://schemas.microsoft.com/office/drawing/2010/main">
                <a:solidFill>
                  <a:srgbClr val="FFFFFF"/>
                </a:solidFill>
              </a14:hiddenFill>
            </a:ext>
          </a:extLst>
        </p:spPr>
      </p:pic>
      <p:pic>
        <p:nvPicPr>
          <p:cNvPr id="9" name="Audio 8">
            <a:hlinkClick r:id="" action="ppaction://media"/>
            <a:extLst>
              <a:ext uri="{FF2B5EF4-FFF2-40B4-BE49-F238E27FC236}">
                <a16:creationId xmlns:a16="http://schemas.microsoft.com/office/drawing/2014/main" id="{8974DCE9-AC92-45AB-9F17-864B2983F054}"/>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602182816"/>
      </p:ext>
    </p:extLst>
  </p:cSld>
  <p:clrMapOvr>
    <a:masterClrMapping/>
  </p:clrMapOvr>
  <mc:AlternateContent xmlns:mc="http://schemas.openxmlformats.org/markup-compatibility/2006" xmlns:p14="http://schemas.microsoft.com/office/powerpoint/2010/main">
    <mc:Choice Requires="p14">
      <p:transition spd="slow" p14:dur="2000" advTm="55217"/>
    </mc:Choice>
    <mc:Fallback xmlns="">
      <p:transition spd="slow" advTm="552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7549321-B74D-46C9-B35A-D6CF7A0D125E}"/>
              </a:ext>
            </a:extLst>
          </p:cNvPr>
          <p:cNvSpPr txBox="1"/>
          <p:nvPr/>
        </p:nvSpPr>
        <p:spPr>
          <a:xfrm>
            <a:off x="10230852" y="4711700"/>
            <a:ext cx="1313448" cy="1231900"/>
          </a:xfrm>
          <a:prstGeom prst="rect">
            <a:avLst/>
          </a:prstGeom>
          <a:solidFill>
            <a:schemeClr val="bg1"/>
          </a:solidFill>
        </p:spPr>
        <p:txBody>
          <a:bodyPr wrap="square" rtlCol="0">
            <a:spAutoFit/>
          </a:bodyPr>
          <a:lstStyle/>
          <a:p>
            <a:endParaRPr lang="en-US" dirty="0"/>
          </a:p>
        </p:txBody>
      </p:sp>
      <p:sp>
        <p:nvSpPr>
          <p:cNvPr id="2" name="Content Placeholder 1">
            <a:extLst>
              <a:ext uri="{FF2B5EF4-FFF2-40B4-BE49-F238E27FC236}">
                <a16:creationId xmlns:a16="http://schemas.microsoft.com/office/drawing/2014/main" id="{2BB7100F-DB1B-469B-97BF-F4D1D8416804}"/>
              </a:ext>
            </a:extLst>
          </p:cNvPr>
          <p:cNvSpPr>
            <a:spLocks noGrp="1"/>
          </p:cNvSpPr>
          <p:nvPr>
            <p:ph idx="1"/>
          </p:nvPr>
        </p:nvSpPr>
        <p:spPr>
          <a:xfrm>
            <a:off x="1130300" y="1676400"/>
            <a:ext cx="10414000" cy="4380832"/>
          </a:xfrm>
        </p:spPr>
        <p:txBody>
          <a:bodyPr>
            <a:normAutofit/>
          </a:bodyPr>
          <a:lstStyle/>
          <a:p>
            <a:r>
              <a:rPr lang="en-US" dirty="0"/>
              <a:t>3 additional risk indicators (ARIs) are included as part of the </a:t>
            </a:r>
            <a:r>
              <a:rPr lang="en-US" dirty="0" err="1"/>
              <a:t>NarxCare</a:t>
            </a:r>
            <a:r>
              <a:rPr lang="en-US" dirty="0"/>
              <a:t> report:</a:t>
            </a:r>
          </a:p>
          <a:p>
            <a:pPr marL="109728" indent="0">
              <a:buNone/>
            </a:pPr>
            <a:endParaRPr lang="en-US" dirty="0"/>
          </a:p>
          <a:p>
            <a:pPr lvl="1"/>
            <a:r>
              <a:rPr lang="en-US" b="1" dirty="0"/>
              <a:t>More than 5 providers in any year (365 days)</a:t>
            </a:r>
          </a:p>
          <a:p>
            <a:pPr lvl="1"/>
            <a:endParaRPr lang="en-US" b="1" dirty="0"/>
          </a:p>
          <a:p>
            <a:pPr lvl="1"/>
            <a:r>
              <a:rPr lang="en-US" b="1" dirty="0"/>
              <a:t>More than 4 pharmacies in any 90-day period</a:t>
            </a:r>
          </a:p>
          <a:p>
            <a:pPr lvl="1"/>
            <a:endParaRPr lang="en-US" b="1" dirty="0"/>
          </a:p>
          <a:p>
            <a:pPr lvl="1"/>
            <a:r>
              <a:rPr lang="en-US" b="1" dirty="0"/>
              <a:t>More than 40 MME/day average and more than 100 MME total at any given time in the previous 2 years</a:t>
            </a:r>
          </a:p>
        </p:txBody>
      </p:sp>
      <p:sp>
        <p:nvSpPr>
          <p:cNvPr id="3" name="Title 2">
            <a:extLst>
              <a:ext uri="{FF2B5EF4-FFF2-40B4-BE49-F238E27FC236}">
                <a16:creationId xmlns:a16="http://schemas.microsoft.com/office/drawing/2014/main" id="{FE3EA576-2DB6-4608-AF3A-BF153C6EE204}"/>
              </a:ext>
            </a:extLst>
          </p:cNvPr>
          <p:cNvSpPr>
            <a:spLocks noGrp="1"/>
          </p:cNvSpPr>
          <p:nvPr>
            <p:ph type="title"/>
          </p:nvPr>
        </p:nvSpPr>
        <p:spPr>
          <a:xfrm>
            <a:off x="2001252" y="533400"/>
            <a:ext cx="8229600" cy="1143000"/>
          </a:xfrm>
        </p:spPr>
        <p:txBody>
          <a:bodyPr/>
          <a:lstStyle/>
          <a:p>
            <a:pPr algn="ctr"/>
            <a:r>
              <a:rPr lang="en-US" dirty="0"/>
              <a:t>Additional Risk Indicators</a:t>
            </a:r>
          </a:p>
        </p:txBody>
      </p:sp>
      <p:pic>
        <p:nvPicPr>
          <p:cNvPr id="8" name="Audio 7">
            <a:hlinkClick r:id="" action="ppaction://media"/>
            <a:extLst>
              <a:ext uri="{FF2B5EF4-FFF2-40B4-BE49-F238E27FC236}">
                <a16:creationId xmlns:a16="http://schemas.microsoft.com/office/drawing/2014/main" id="{D841C39B-E0A0-4F3A-9D38-3B5A1A8B1FD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085849002"/>
      </p:ext>
    </p:extLst>
  </p:cSld>
  <p:clrMapOvr>
    <a:masterClrMapping/>
  </p:clrMapOvr>
  <mc:AlternateContent xmlns:mc="http://schemas.openxmlformats.org/markup-compatibility/2006" xmlns:p14="http://schemas.microsoft.com/office/powerpoint/2010/main">
    <mc:Choice Requires="p14">
      <p:transition spd="slow" p14:dur="2000" advTm="31965"/>
    </mc:Choice>
    <mc:Fallback xmlns="">
      <p:transition spd="slow" advTm="3196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B69CCEA-515A-4829-A333-4A5072152116}"/>
              </a:ext>
            </a:extLst>
          </p:cNvPr>
          <p:cNvGraphicFramePr>
            <a:graphicFrameLocks noGrp="1"/>
          </p:cNvGraphicFramePr>
          <p:nvPr>
            <p:extLst>
              <p:ext uri="{D42A27DB-BD31-4B8C-83A1-F6EECF244321}">
                <p14:modId xmlns:p14="http://schemas.microsoft.com/office/powerpoint/2010/main" val="702856430"/>
              </p:ext>
            </p:extLst>
          </p:nvPr>
        </p:nvGraphicFramePr>
        <p:xfrm>
          <a:off x="0" y="0"/>
          <a:ext cx="12192000" cy="7184233"/>
        </p:xfrm>
        <a:graphic>
          <a:graphicData uri="http://schemas.openxmlformats.org/drawingml/2006/table">
            <a:tbl>
              <a:tblPr firstRow="1" firstCol="1" bandRow="1">
                <a:tableStyleId>{5C22544A-7EE6-4342-B048-85BDC9FD1C3A}</a:tableStyleId>
              </a:tblPr>
              <a:tblGrid>
                <a:gridCol w="4100407">
                  <a:extLst>
                    <a:ext uri="{9D8B030D-6E8A-4147-A177-3AD203B41FA5}">
                      <a16:colId xmlns:a16="http://schemas.microsoft.com/office/drawing/2014/main" val="2392208431"/>
                    </a:ext>
                  </a:extLst>
                </a:gridCol>
                <a:gridCol w="8091593">
                  <a:extLst>
                    <a:ext uri="{9D8B030D-6E8A-4147-A177-3AD203B41FA5}">
                      <a16:colId xmlns:a16="http://schemas.microsoft.com/office/drawing/2014/main" val="3107567785"/>
                    </a:ext>
                  </a:extLst>
                </a:gridCol>
              </a:tblGrid>
              <a:tr h="264307">
                <a:tc>
                  <a:txBody>
                    <a:bodyPr/>
                    <a:lstStyle/>
                    <a:p>
                      <a:pPr marL="0" marR="0">
                        <a:lnSpc>
                          <a:spcPct val="107000"/>
                        </a:lnSpc>
                        <a:spcBef>
                          <a:spcPts val="0"/>
                        </a:spcBef>
                        <a:spcAft>
                          <a:spcPts val="0"/>
                        </a:spcAft>
                      </a:pPr>
                      <a:r>
                        <a:rPr lang="en-US" sz="1600" dirty="0">
                          <a:solidFill>
                            <a:schemeClr val="tx1"/>
                          </a:solidFill>
                          <a:effectLst/>
                        </a:rPr>
                        <a:t>Indicator</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lnSpc>
                          <a:spcPct val="107000"/>
                        </a:lnSpc>
                        <a:spcBef>
                          <a:spcPts val="0"/>
                        </a:spcBef>
                        <a:spcAft>
                          <a:spcPts val="0"/>
                        </a:spcAft>
                      </a:pPr>
                      <a:r>
                        <a:rPr lang="en-US" sz="1600" dirty="0">
                          <a:solidFill>
                            <a:schemeClr val="tx1"/>
                          </a:solidFill>
                          <a:effectLst/>
                        </a:rPr>
                        <a:t>Guidance</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730929711"/>
                  </a:ext>
                </a:extLst>
              </a:tr>
              <a:tr h="1039870">
                <a:tc>
                  <a:txBody>
                    <a:bodyPr/>
                    <a:lstStyle/>
                    <a:p>
                      <a:pPr marL="0" marR="0">
                        <a:lnSpc>
                          <a:spcPct val="107000"/>
                        </a:lnSpc>
                        <a:spcBef>
                          <a:spcPts val="0"/>
                        </a:spcBef>
                        <a:spcAft>
                          <a:spcPts val="0"/>
                        </a:spcAft>
                      </a:pPr>
                      <a:r>
                        <a:rPr lang="en-US" sz="1600" dirty="0">
                          <a:solidFill>
                            <a:schemeClr val="tx1"/>
                          </a:solidFill>
                          <a:effectLst/>
                        </a:rPr>
                        <a:t>More than 5 providers in any year (365 days)</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nSpc>
                          <a:spcPct val="107000"/>
                        </a:lnSpc>
                        <a:spcBef>
                          <a:spcPts val="0"/>
                        </a:spcBef>
                        <a:spcAft>
                          <a:spcPts val="0"/>
                        </a:spcAft>
                      </a:pPr>
                      <a:r>
                        <a:rPr lang="en-US" sz="1600" dirty="0">
                          <a:solidFill>
                            <a:schemeClr val="tx1"/>
                          </a:solidFill>
                          <a:effectLst/>
                        </a:rPr>
                        <a:t>Review use patterns for unsafe conditions.</a:t>
                      </a:r>
                    </a:p>
                    <a:p>
                      <a:pPr marL="0" marR="0">
                        <a:lnSpc>
                          <a:spcPct val="107000"/>
                        </a:lnSpc>
                        <a:spcBef>
                          <a:spcPts val="0"/>
                        </a:spcBef>
                        <a:spcAft>
                          <a:spcPts val="0"/>
                        </a:spcAft>
                      </a:pPr>
                      <a:endParaRPr lang="en-US" sz="1600" dirty="0">
                        <a:solidFill>
                          <a:schemeClr val="tx1"/>
                        </a:solidFill>
                        <a:effectLst/>
                      </a:endParaRPr>
                    </a:p>
                    <a:p>
                      <a:pPr marL="0" marR="0">
                        <a:lnSpc>
                          <a:spcPct val="107000"/>
                        </a:lnSpc>
                        <a:spcBef>
                          <a:spcPts val="0"/>
                        </a:spcBef>
                        <a:spcAft>
                          <a:spcPts val="0"/>
                        </a:spcAft>
                      </a:pPr>
                      <a:r>
                        <a:rPr lang="en-US" sz="1600" dirty="0">
                          <a:solidFill>
                            <a:schemeClr val="tx1"/>
                          </a:solidFill>
                          <a:effectLst/>
                        </a:rPr>
                        <a:t>If multiple providers involved in unsafe prescribing, discuss concern with patient and consider contacting other providers directly. </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31090961"/>
                  </a:ext>
                </a:extLst>
              </a:tr>
              <a:tr h="1073900">
                <a:tc>
                  <a:txBody>
                    <a:bodyPr/>
                    <a:lstStyle/>
                    <a:p>
                      <a:pPr marL="0" marR="0">
                        <a:lnSpc>
                          <a:spcPct val="107000"/>
                        </a:lnSpc>
                        <a:spcBef>
                          <a:spcPts val="0"/>
                        </a:spcBef>
                        <a:spcAft>
                          <a:spcPts val="0"/>
                        </a:spcAft>
                      </a:pPr>
                      <a:r>
                        <a:rPr lang="en-US" sz="1600" dirty="0">
                          <a:solidFill>
                            <a:schemeClr val="tx1"/>
                          </a:solidFill>
                          <a:effectLst/>
                        </a:rPr>
                        <a:t>More than 4 pharmacies in any 90-day period</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nSpc>
                          <a:spcPct val="107000"/>
                        </a:lnSpc>
                        <a:spcBef>
                          <a:spcPts val="0"/>
                        </a:spcBef>
                        <a:spcAft>
                          <a:spcPts val="0"/>
                        </a:spcAft>
                      </a:pPr>
                      <a:r>
                        <a:rPr lang="en-US" sz="1600" dirty="0">
                          <a:solidFill>
                            <a:schemeClr val="tx1"/>
                          </a:solidFill>
                          <a:effectLst/>
                        </a:rPr>
                        <a:t>Review use patterns for unsafe conditions. </a:t>
                      </a:r>
                    </a:p>
                    <a:p>
                      <a:pPr marL="0" marR="0">
                        <a:lnSpc>
                          <a:spcPct val="107000"/>
                        </a:lnSpc>
                        <a:spcBef>
                          <a:spcPts val="0"/>
                        </a:spcBef>
                        <a:spcAft>
                          <a:spcPts val="0"/>
                        </a:spcAft>
                      </a:pPr>
                      <a:endParaRPr lang="en-US" sz="1600" dirty="0">
                        <a:solidFill>
                          <a:schemeClr val="tx1"/>
                        </a:solidFill>
                        <a:effectLst/>
                      </a:endParaRPr>
                    </a:p>
                    <a:p>
                      <a:pPr marL="0" marR="0">
                        <a:lnSpc>
                          <a:spcPct val="107000"/>
                        </a:lnSpc>
                        <a:spcBef>
                          <a:spcPts val="0"/>
                        </a:spcBef>
                        <a:spcAft>
                          <a:spcPts val="0"/>
                        </a:spcAft>
                      </a:pPr>
                      <a:r>
                        <a:rPr lang="en-US" sz="1600" dirty="0">
                          <a:solidFill>
                            <a:schemeClr val="tx1"/>
                          </a:solidFill>
                          <a:effectLst/>
                        </a:rPr>
                        <a:t>If multiple pharmacies involved in unsafe prescribing, discuss concern with patient and consider pharmacy lock-in program.</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98593274"/>
                  </a:ext>
                </a:extLst>
              </a:tr>
              <a:tr h="805426">
                <a:tc>
                  <a:txBody>
                    <a:bodyPr/>
                    <a:lstStyle/>
                    <a:p>
                      <a:pPr marL="0" marR="0">
                        <a:lnSpc>
                          <a:spcPct val="107000"/>
                        </a:lnSpc>
                        <a:spcBef>
                          <a:spcPts val="0"/>
                        </a:spcBef>
                        <a:spcAft>
                          <a:spcPts val="0"/>
                        </a:spcAft>
                      </a:pPr>
                      <a:r>
                        <a:rPr lang="en-US" sz="1600" dirty="0">
                          <a:solidFill>
                            <a:schemeClr val="tx1"/>
                          </a:solidFill>
                          <a:effectLst/>
                        </a:rPr>
                        <a:t>More than 40 MME/day average and more than 100 MME total at any given time in the previous 2 years</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nSpc>
                          <a:spcPct val="107000"/>
                        </a:lnSpc>
                        <a:spcBef>
                          <a:spcPts val="0"/>
                        </a:spcBef>
                        <a:spcAft>
                          <a:spcPts val="0"/>
                        </a:spcAft>
                      </a:pPr>
                      <a:r>
                        <a:rPr lang="en-US" sz="1600" dirty="0">
                          <a:solidFill>
                            <a:schemeClr val="tx1"/>
                          </a:solidFill>
                          <a:effectLst/>
                        </a:rPr>
                        <a:t>Review use patterns for unsafe conditions. </a:t>
                      </a:r>
                    </a:p>
                    <a:p>
                      <a:pPr marL="0" marR="0">
                        <a:lnSpc>
                          <a:spcPct val="107000"/>
                        </a:lnSpc>
                        <a:spcBef>
                          <a:spcPts val="0"/>
                        </a:spcBef>
                        <a:spcAft>
                          <a:spcPts val="0"/>
                        </a:spcAft>
                      </a:pPr>
                      <a:endParaRPr lang="en-US" sz="1600" dirty="0">
                        <a:solidFill>
                          <a:schemeClr val="tx1"/>
                        </a:solidFill>
                        <a:effectLst/>
                      </a:endParaRPr>
                    </a:p>
                    <a:p>
                      <a:pPr marL="0" marR="0">
                        <a:lnSpc>
                          <a:spcPct val="107000"/>
                        </a:lnSpc>
                        <a:spcBef>
                          <a:spcPts val="0"/>
                        </a:spcBef>
                        <a:spcAft>
                          <a:spcPts val="0"/>
                        </a:spcAft>
                      </a:pPr>
                      <a:r>
                        <a:rPr lang="en-US" sz="1600" dirty="0">
                          <a:solidFill>
                            <a:schemeClr val="tx1"/>
                          </a:solidFill>
                          <a:effectLst/>
                        </a:rPr>
                        <a:t>Consider taper to lower dose and/or discontinuation of potentiating medications.</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76228096"/>
                  </a:ext>
                </a:extLst>
              </a:tr>
              <a:tr h="3758654">
                <a:tc>
                  <a:txBody>
                    <a:bodyPr/>
                    <a:lstStyle/>
                    <a:p>
                      <a:pPr marL="0" marR="0">
                        <a:lnSpc>
                          <a:spcPct val="107000"/>
                        </a:lnSpc>
                        <a:spcBef>
                          <a:spcPts val="0"/>
                        </a:spcBef>
                        <a:spcAft>
                          <a:spcPts val="0"/>
                        </a:spcAft>
                      </a:pPr>
                      <a:r>
                        <a:rPr lang="en-US" sz="1600" dirty="0">
                          <a:solidFill>
                            <a:schemeClr val="tx1"/>
                          </a:solidFill>
                          <a:effectLst/>
                        </a:rPr>
                        <a:t>If all 3 indicators present</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a:lnSpc>
                          <a:spcPct val="107000"/>
                        </a:lnSpc>
                        <a:spcBef>
                          <a:spcPts val="0"/>
                        </a:spcBef>
                        <a:spcAft>
                          <a:spcPts val="0"/>
                        </a:spcAft>
                      </a:pPr>
                      <a:r>
                        <a:rPr lang="en-US" sz="1600" dirty="0">
                          <a:solidFill>
                            <a:schemeClr val="tx1"/>
                          </a:solidFill>
                          <a:effectLst/>
                        </a:rPr>
                        <a:t>Review use patterns for unsafe conditions. </a:t>
                      </a:r>
                    </a:p>
                    <a:p>
                      <a:pPr marL="0" marR="0">
                        <a:lnSpc>
                          <a:spcPct val="107000"/>
                        </a:lnSpc>
                        <a:spcBef>
                          <a:spcPts val="0"/>
                        </a:spcBef>
                        <a:spcAft>
                          <a:spcPts val="0"/>
                        </a:spcAft>
                      </a:pPr>
                      <a:endParaRPr lang="en-US" sz="1600" dirty="0">
                        <a:solidFill>
                          <a:schemeClr val="tx1"/>
                        </a:solidFill>
                        <a:effectLst/>
                      </a:endParaRPr>
                    </a:p>
                    <a:p>
                      <a:pPr marL="0" marR="0">
                        <a:lnSpc>
                          <a:spcPct val="107000"/>
                        </a:lnSpc>
                        <a:spcBef>
                          <a:spcPts val="0"/>
                        </a:spcBef>
                        <a:spcAft>
                          <a:spcPts val="0"/>
                        </a:spcAft>
                      </a:pPr>
                      <a:r>
                        <a:rPr lang="en-US" sz="1600" dirty="0">
                          <a:solidFill>
                            <a:schemeClr val="tx1"/>
                          </a:solidFill>
                          <a:effectLst/>
                        </a:rPr>
                        <a:t>If multiple providers involved in unsafe prescribing, discuss concern with patient and consider contacting other providers directly. </a:t>
                      </a:r>
                    </a:p>
                    <a:p>
                      <a:pPr marL="0" marR="0">
                        <a:lnSpc>
                          <a:spcPct val="107000"/>
                        </a:lnSpc>
                        <a:spcBef>
                          <a:spcPts val="0"/>
                        </a:spcBef>
                        <a:spcAft>
                          <a:spcPts val="0"/>
                        </a:spcAft>
                      </a:pPr>
                      <a:endParaRPr lang="en-US" sz="1600" dirty="0">
                        <a:solidFill>
                          <a:schemeClr val="tx1"/>
                        </a:solidFill>
                        <a:effectLst/>
                      </a:endParaRPr>
                    </a:p>
                    <a:p>
                      <a:pPr marL="0" marR="0">
                        <a:lnSpc>
                          <a:spcPct val="107000"/>
                        </a:lnSpc>
                        <a:spcBef>
                          <a:spcPts val="0"/>
                        </a:spcBef>
                        <a:spcAft>
                          <a:spcPts val="0"/>
                        </a:spcAft>
                      </a:pPr>
                      <a:r>
                        <a:rPr lang="en-US" sz="1600" dirty="0">
                          <a:solidFill>
                            <a:schemeClr val="tx1"/>
                          </a:solidFill>
                          <a:effectLst/>
                        </a:rPr>
                        <a:t>If multiple pharmacies involved in unsafe prescribing, discuss concern with patient and consider pharmacy lock-in program. </a:t>
                      </a:r>
                    </a:p>
                    <a:p>
                      <a:pPr marL="0" marR="0">
                        <a:lnSpc>
                          <a:spcPct val="107000"/>
                        </a:lnSpc>
                        <a:spcBef>
                          <a:spcPts val="0"/>
                        </a:spcBef>
                        <a:spcAft>
                          <a:spcPts val="0"/>
                        </a:spcAft>
                      </a:pPr>
                      <a:endParaRPr lang="en-US" sz="1600" dirty="0">
                        <a:solidFill>
                          <a:schemeClr val="tx1"/>
                        </a:solidFill>
                        <a:effectLst/>
                      </a:endParaRPr>
                    </a:p>
                    <a:p>
                      <a:pPr marL="0" marR="0">
                        <a:lnSpc>
                          <a:spcPct val="107000"/>
                        </a:lnSpc>
                        <a:spcBef>
                          <a:spcPts val="0"/>
                        </a:spcBef>
                        <a:spcAft>
                          <a:spcPts val="0"/>
                        </a:spcAft>
                      </a:pPr>
                      <a:r>
                        <a:rPr lang="en-US" sz="1600" dirty="0">
                          <a:solidFill>
                            <a:schemeClr val="tx1"/>
                          </a:solidFill>
                          <a:effectLst/>
                        </a:rPr>
                        <a:t>If overlapping medications of same or different type, discuss concern with patient and consider taper to lower dose and/or discontinuation of potentiating medications. </a:t>
                      </a:r>
                    </a:p>
                    <a:p>
                      <a:pPr marL="0" marR="0">
                        <a:lnSpc>
                          <a:spcPct val="107000"/>
                        </a:lnSpc>
                        <a:spcBef>
                          <a:spcPts val="0"/>
                        </a:spcBef>
                        <a:spcAft>
                          <a:spcPts val="0"/>
                        </a:spcAft>
                      </a:pPr>
                      <a:endParaRPr lang="en-US" sz="1600" dirty="0">
                        <a:solidFill>
                          <a:schemeClr val="tx1"/>
                        </a:solidFill>
                        <a:effectLst/>
                      </a:endParaRPr>
                    </a:p>
                    <a:p>
                      <a:pPr marL="0" marR="0">
                        <a:lnSpc>
                          <a:spcPct val="107000"/>
                        </a:lnSpc>
                        <a:spcBef>
                          <a:spcPts val="0"/>
                        </a:spcBef>
                        <a:spcAft>
                          <a:spcPts val="0"/>
                        </a:spcAft>
                      </a:pPr>
                      <a:r>
                        <a:rPr lang="en-US" sz="1600" dirty="0">
                          <a:solidFill>
                            <a:schemeClr val="tx1"/>
                          </a:solidFill>
                          <a:effectLst/>
                        </a:rPr>
                        <a:t>If patient has evidence of a substance use disorder, consider inpatient admit or referral for outpatient evaluation and treatment.</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62240345"/>
                  </a:ext>
                </a:extLst>
              </a:tr>
            </a:tbl>
          </a:graphicData>
        </a:graphic>
      </p:graphicFrame>
      <p:pic>
        <p:nvPicPr>
          <p:cNvPr id="7" name="Audio 6">
            <a:hlinkClick r:id="" action="ppaction://media"/>
            <a:extLst>
              <a:ext uri="{FF2B5EF4-FFF2-40B4-BE49-F238E27FC236}">
                <a16:creationId xmlns:a16="http://schemas.microsoft.com/office/drawing/2014/main" id="{AB46F0E8-09B2-4153-A7F7-1D5129AF0A8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982249179"/>
      </p:ext>
    </p:extLst>
  </p:cSld>
  <p:clrMapOvr>
    <a:masterClrMapping/>
  </p:clrMapOvr>
  <mc:AlternateContent xmlns:mc="http://schemas.openxmlformats.org/markup-compatibility/2006" xmlns:p14="http://schemas.microsoft.com/office/powerpoint/2010/main">
    <mc:Choice Requires="p14">
      <p:transition spd="slow" p14:dur="2000" advTm="25397"/>
    </mc:Choice>
    <mc:Fallback xmlns="">
      <p:transition spd="slow" advTm="253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655E2CE-E48D-4F57-B194-EDA2C91A34A4}"/>
              </a:ext>
            </a:extLst>
          </p:cNvPr>
          <p:cNvSpPr txBox="1"/>
          <p:nvPr/>
        </p:nvSpPr>
        <p:spPr>
          <a:xfrm>
            <a:off x="10312400" y="4724400"/>
            <a:ext cx="1270000" cy="1231900"/>
          </a:xfrm>
          <a:prstGeom prst="rect">
            <a:avLst/>
          </a:prstGeom>
          <a:solidFill>
            <a:schemeClr val="bg1"/>
          </a:solidFill>
        </p:spPr>
        <p:txBody>
          <a:bodyPr wrap="square" rtlCol="0">
            <a:spAutoFit/>
          </a:bodyPr>
          <a:lstStyle/>
          <a:p>
            <a:endParaRPr lang="en-US" dirty="0"/>
          </a:p>
        </p:txBody>
      </p:sp>
      <p:sp>
        <p:nvSpPr>
          <p:cNvPr id="4" name="TextBox 3">
            <a:extLst>
              <a:ext uri="{FF2B5EF4-FFF2-40B4-BE49-F238E27FC236}">
                <a16:creationId xmlns:a16="http://schemas.microsoft.com/office/drawing/2014/main" id="{74053217-B83A-4D75-8489-828136F3A53C}"/>
              </a:ext>
            </a:extLst>
          </p:cNvPr>
          <p:cNvSpPr txBox="1"/>
          <p:nvPr/>
        </p:nvSpPr>
        <p:spPr>
          <a:xfrm>
            <a:off x="9220200" y="4724400"/>
            <a:ext cx="990600" cy="369332"/>
          </a:xfrm>
          <a:prstGeom prst="rect">
            <a:avLst/>
          </a:prstGeom>
          <a:solidFill>
            <a:schemeClr val="bg1"/>
          </a:solidFill>
        </p:spPr>
        <p:txBody>
          <a:bodyPr wrap="square" rtlCol="0">
            <a:spAutoFit/>
          </a:bodyPr>
          <a:lstStyle/>
          <a:p>
            <a:endParaRPr lang="en-US" dirty="0">
              <a:solidFill>
                <a:prstClr val="black"/>
              </a:solidFill>
              <a:latin typeface="Lucida Sans Unicode"/>
            </a:endParaRPr>
          </a:p>
        </p:txBody>
      </p:sp>
      <p:sp>
        <p:nvSpPr>
          <p:cNvPr id="2" name="Content Placeholder 1">
            <a:extLst>
              <a:ext uri="{FF2B5EF4-FFF2-40B4-BE49-F238E27FC236}">
                <a16:creationId xmlns:a16="http://schemas.microsoft.com/office/drawing/2014/main" id="{9A4C7E98-14F9-4A56-A5DA-90F7447BB5B2}"/>
              </a:ext>
            </a:extLst>
          </p:cNvPr>
          <p:cNvSpPr>
            <a:spLocks noGrp="1"/>
          </p:cNvSpPr>
          <p:nvPr>
            <p:ph idx="1"/>
          </p:nvPr>
        </p:nvSpPr>
        <p:spPr>
          <a:xfrm>
            <a:off x="1041400" y="1303529"/>
            <a:ext cx="10541000" cy="5102033"/>
          </a:xfrm>
        </p:spPr>
        <p:txBody>
          <a:bodyPr>
            <a:normAutofit fontScale="77500" lnSpcReduction="20000"/>
          </a:bodyPr>
          <a:lstStyle/>
          <a:p>
            <a:r>
              <a:rPr lang="en-US" dirty="0"/>
              <a:t>Allows clinicians to rapidly see patterns and levels of use. </a:t>
            </a:r>
          </a:p>
          <a:p>
            <a:endParaRPr lang="en-US" dirty="0"/>
          </a:p>
          <a:p>
            <a:r>
              <a:rPr lang="en-US" dirty="0"/>
              <a:t>Graph is reverse time ordered.  The most recent prescriptions are on the left side of the graph and the oldest are on the right. Each pixel in the graph represents one day. A 1-3 day prescription appears as a narrow vertical bar. A 30-day prescription appears as a longer bar. </a:t>
            </a:r>
          </a:p>
          <a:p>
            <a:pPr marL="109728" indent="0">
              <a:buNone/>
            </a:pPr>
            <a:endParaRPr lang="en-US" dirty="0"/>
          </a:p>
          <a:p>
            <a:r>
              <a:rPr lang="en-US" dirty="0"/>
              <a:t>Prescriptions are color coded as follows and may be selected at the top of the graph:</a:t>
            </a:r>
          </a:p>
          <a:p>
            <a:pPr marL="109728" indent="0">
              <a:buNone/>
            </a:pPr>
            <a:r>
              <a:rPr lang="en-US" dirty="0"/>
              <a:t> </a:t>
            </a:r>
          </a:p>
          <a:p>
            <a:pPr lvl="1"/>
            <a:r>
              <a:rPr lang="en-US" dirty="0">
                <a:solidFill>
                  <a:srgbClr val="FF0000"/>
                </a:solidFill>
              </a:rPr>
              <a:t>Narcotics</a:t>
            </a:r>
            <a:r>
              <a:rPr lang="en-US" dirty="0"/>
              <a:t> are </a:t>
            </a:r>
            <a:r>
              <a:rPr lang="en-US" dirty="0">
                <a:solidFill>
                  <a:srgbClr val="FF0000"/>
                </a:solidFill>
              </a:rPr>
              <a:t>red</a:t>
            </a:r>
          </a:p>
          <a:p>
            <a:pPr lvl="1"/>
            <a:r>
              <a:rPr lang="en-US" dirty="0">
                <a:solidFill>
                  <a:srgbClr val="0070C0"/>
                </a:solidFill>
              </a:rPr>
              <a:t>Sedatives</a:t>
            </a:r>
            <a:r>
              <a:rPr lang="en-US" dirty="0"/>
              <a:t> are </a:t>
            </a:r>
            <a:r>
              <a:rPr lang="en-US" dirty="0">
                <a:solidFill>
                  <a:srgbClr val="0070C0"/>
                </a:solidFill>
              </a:rPr>
              <a:t>blue</a:t>
            </a:r>
          </a:p>
          <a:p>
            <a:pPr lvl="1"/>
            <a:r>
              <a:rPr lang="en-US" dirty="0">
                <a:solidFill>
                  <a:srgbClr val="00B050"/>
                </a:solidFill>
              </a:rPr>
              <a:t>Stimulants</a:t>
            </a:r>
            <a:r>
              <a:rPr lang="en-US" dirty="0"/>
              <a:t> are </a:t>
            </a:r>
            <a:r>
              <a:rPr lang="en-US" dirty="0">
                <a:solidFill>
                  <a:srgbClr val="00B050"/>
                </a:solidFill>
              </a:rPr>
              <a:t>green</a:t>
            </a:r>
          </a:p>
          <a:p>
            <a:pPr lvl="1"/>
            <a:r>
              <a:rPr lang="en-US" dirty="0">
                <a:solidFill>
                  <a:srgbClr val="7030A0"/>
                </a:solidFill>
              </a:rPr>
              <a:t>Buprenorphine</a:t>
            </a:r>
            <a:r>
              <a:rPr lang="en-US" dirty="0"/>
              <a:t> is treated separately from other opioids and is </a:t>
            </a:r>
            <a:r>
              <a:rPr lang="en-US" dirty="0">
                <a:solidFill>
                  <a:srgbClr val="7030A0"/>
                </a:solidFill>
              </a:rPr>
              <a:t>purple</a:t>
            </a:r>
          </a:p>
          <a:p>
            <a:pPr marL="109728" indent="0">
              <a:buNone/>
            </a:pPr>
            <a:endParaRPr lang="en-US" dirty="0"/>
          </a:p>
          <a:p>
            <a:r>
              <a:rPr lang="en-US" dirty="0"/>
              <a:t>Graph is interactive.  Prescriptions can be clicked on or dragged over to see greater detail. Providers can also be clicked on for additional information. </a:t>
            </a:r>
          </a:p>
          <a:p>
            <a:endParaRPr lang="en-US" dirty="0"/>
          </a:p>
        </p:txBody>
      </p:sp>
      <p:sp>
        <p:nvSpPr>
          <p:cNvPr id="3" name="Title 2">
            <a:extLst>
              <a:ext uri="{FF2B5EF4-FFF2-40B4-BE49-F238E27FC236}">
                <a16:creationId xmlns:a16="http://schemas.microsoft.com/office/drawing/2014/main" id="{D3BC3EB8-5538-4B24-89CC-5AEA456CC069}"/>
              </a:ext>
            </a:extLst>
          </p:cNvPr>
          <p:cNvSpPr>
            <a:spLocks noGrp="1"/>
          </p:cNvSpPr>
          <p:nvPr>
            <p:ph type="title"/>
          </p:nvPr>
        </p:nvSpPr>
        <p:spPr/>
        <p:txBody>
          <a:bodyPr/>
          <a:lstStyle/>
          <a:p>
            <a:pPr algn="ctr"/>
            <a:r>
              <a:rPr lang="en-US" dirty="0" err="1"/>
              <a:t>NarxCare</a:t>
            </a:r>
            <a:r>
              <a:rPr lang="en-US" dirty="0"/>
              <a:t> RX Graph</a:t>
            </a:r>
          </a:p>
        </p:txBody>
      </p:sp>
      <p:pic>
        <p:nvPicPr>
          <p:cNvPr id="9" name="Audio 8">
            <a:hlinkClick r:id="" action="ppaction://media"/>
            <a:extLst>
              <a:ext uri="{FF2B5EF4-FFF2-40B4-BE49-F238E27FC236}">
                <a16:creationId xmlns:a16="http://schemas.microsoft.com/office/drawing/2014/main" id="{5DB9E141-35A8-4F13-848D-DB42E69DA8F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09523916"/>
      </p:ext>
    </p:extLst>
  </p:cSld>
  <p:clrMapOvr>
    <a:masterClrMapping/>
  </p:clrMapOvr>
  <mc:AlternateContent xmlns:mc="http://schemas.openxmlformats.org/markup-compatibility/2006" xmlns:p14="http://schemas.microsoft.com/office/powerpoint/2010/main">
    <mc:Choice Requires="p14">
      <p:transition spd="slow" p14:dur="2000" advTm="53459"/>
    </mc:Choice>
    <mc:Fallback xmlns="">
      <p:transition spd="slow" advTm="534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CA8AA63-3EB4-4400-909B-FC6516614557}"/>
              </a:ext>
            </a:extLst>
          </p:cNvPr>
          <p:cNvPicPr/>
          <p:nvPr/>
        </p:nvPicPr>
        <p:blipFill>
          <a:blip r:embed="rId5"/>
          <a:stretch>
            <a:fillRect/>
          </a:stretch>
        </p:blipFill>
        <p:spPr>
          <a:xfrm>
            <a:off x="2617124" y="152400"/>
            <a:ext cx="7696200" cy="5169132"/>
          </a:xfrm>
          <a:prstGeom prst="rect">
            <a:avLst/>
          </a:prstGeom>
        </p:spPr>
      </p:pic>
      <p:pic>
        <p:nvPicPr>
          <p:cNvPr id="5" name="Picture 4">
            <a:extLst>
              <a:ext uri="{FF2B5EF4-FFF2-40B4-BE49-F238E27FC236}">
                <a16:creationId xmlns:a16="http://schemas.microsoft.com/office/drawing/2014/main" id="{1B9393B7-EF06-4D92-850E-4523021EE5F7}"/>
              </a:ext>
            </a:extLst>
          </p:cNvPr>
          <p:cNvPicPr/>
          <p:nvPr/>
        </p:nvPicPr>
        <p:blipFill>
          <a:blip r:embed="rId6"/>
          <a:stretch>
            <a:fillRect/>
          </a:stretch>
        </p:blipFill>
        <p:spPr>
          <a:xfrm>
            <a:off x="2617124" y="5329845"/>
            <a:ext cx="7696200" cy="1066800"/>
          </a:xfrm>
          <a:prstGeom prst="rect">
            <a:avLst/>
          </a:prstGeom>
        </p:spPr>
      </p:pic>
      <p:sp>
        <p:nvSpPr>
          <p:cNvPr id="2" name="Rectangle: Rounded Corners 1">
            <a:extLst>
              <a:ext uri="{FF2B5EF4-FFF2-40B4-BE49-F238E27FC236}">
                <a16:creationId xmlns:a16="http://schemas.microsoft.com/office/drawing/2014/main" id="{650235B7-BA9D-4425-B280-652FF72E50C6}"/>
              </a:ext>
            </a:extLst>
          </p:cNvPr>
          <p:cNvSpPr/>
          <p:nvPr/>
        </p:nvSpPr>
        <p:spPr>
          <a:xfrm>
            <a:off x="2822713" y="1219200"/>
            <a:ext cx="716134" cy="5009322"/>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7" name="Audio 6">
            <a:hlinkClick r:id="" action="ppaction://media"/>
            <a:extLst>
              <a:ext uri="{FF2B5EF4-FFF2-40B4-BE49-F238E27FC236}">
                <a16:creationId xmlns:a16="http://schemas.microsoft.com/office/drawing/2014/main" id="{A164EB85-CBC9-4F56-9FAD-403071FF85E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859458955"/>
      </p:ext>
    </p:extLst>
  </p:cSld>
  <p:clrMapOvr>
    <a:masterClrMapping/>
  </p:clrMapOvr>
  <mc:AlternateContent xmlns:mc="http://schemas.openxmlformats.org/markup-compatibility/2006" xmlns:p14="http://schemas.microsoft.com/office/powerpoint/2010/main">
    <mc:Choice Requires="p14">
      <p:transition spd="slow" p14:dur="2000" advTm="19629"/>
    </mc:Choice>
    <mc:Fallback xmlns="">
      <p:transition spd="slow" advTm="196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519BF46-F20A-4EBD-91A3-16C35B431E35}"/>
              </a:ext>
            </a:extLst>
          </p:cNvPr>
          <p:cNvSpPr txBox="1"/>
          <p:nvPr/>
        </p:nvSpPr>
        <p:spPr>
          <a:xfrm>
            <a:off x="10210800" y="4699000"/>
            <a:ext cx="1485900" cy="1270000"/>
          </a:xfrm>
          <a:prstGeom prst="rect">
            <a:avLst/>
          </a:prstGeom>
          <a:solidFill>
            <a:schemeClr val="bg1"/>
          </a:solidFill>
        </p:spPr>
        <p:txBody>
          <a:bodyPr wrap="square" rtlCol="0">
            <a:spAutoFit/>
          </a:bodyPr>
          <a:lstStyle/>
          <a:p>
            <a:endParaRPr lang="en-US" dirty="0"/>
          </a:p>
        </p:txBody>
      </p:sp>
      <p:sp>
        <p:nvSpPr>
          <p:cNvPr id="2" name="Content Placeholder 1">
            <a:extLst>
              <a:ext uri="{FF2B5EF4-FFF2-40B4-BE49-F238E27FC236}">
                <a16:creationId xmlns:a16="http://schemas.microsoft.com/office/drawing/2014/main" id="{DD6F5CE0-1676-408F-A75D-D9C47DA147DD}"/>
              </a:ext>
            </a:extLst>
          </p:cNvPr>
          <p:cNvSpPr>
            <a:spLocks noGrp="1"/>
          </p:cNvSpPr>
          <p:nvPr>
            <p:ph idx="1"/>
          </p:nvPr>
        </p:nvSpPr>
        <p:spPr>
          <a:xfrm>
            <a:off x="609600" y="1481329"/>
            <a:ext cx="11353800" cy="4487671"/>
          </a:xfrm>
        </p:spPr>
        <p:txBody>
          <a:bodyPr>
            <a:normAutofit/>
          </a:bodyPr>
          <a:lstStyle/>
          <a:p>
            <a:r>
              <a:rPr lang="en-US" dirty="0"/>
              <a:t>Found beneath the RX graph are daily milligram equivalent dosing graphs. </a:t>
            </a:r>
          </a:p>
          <a:p>
            <a:pPr marL="109728" indent="0">
              <a:buNone/>
            </a:pPr>
            <a:endParaRPr lang="en-US" dirty="0"/>
          </a:p>
          <a:p>
            <a:r>
              <a:rPr lang="en-US" dirty="0"/>
              <a:t>There are separate graphs for opioid and sedative medications.</a:t>
            </a:r>
          </a:p>
          <a:p>
            <a:pPr lvl="1"/>
            <a:r>
              <a:rPr lang="en-US" dirty="0"/>
              <a:t>Similar to opioids and their MME, sedatives now have a corresponding lorazepam milligram equivalency (LME).  </a:t>
            </a:r>
          </a:p>
          <a:p>
            <a:endParaRPr lang="en-US" dirty="0"/>
          </a:p>
          <a:p>
            <a:r>
              <a:rPr lang="en-US" dirty="0"/>
              <a:t>Buprenorphine has its own graph and is not included in MME calculations. </a:t>
            </a:r>
          </a:p>
          <a:p>
            <a:pPr marL="109728" indent="0">
              <a:buNone/>
            </a:pPr>
            <a:endParaRPr lang="en-US" dirty="0"/>
          </a:p>
        </p:txBody>
      </p:sp>
      <p:sp>
        <p:nvSpPr>
          <p:cNvPr id="3" name="Title 2">
            <a:extLst>
              <a:ext uri="{FF2B5EF4-FFF2-40B4-BE49-F238E27FC236}">
                <a16:creationId xmlns:a16="http://schemas.microsoft.com/office/drawing/2014/main" id="{177924E3-F2AB-438B-94AE-5CDC79481860}"/>
              </a:ext>
            </a:extLst>
          </p:cNvPr>
          <p:cNvSpPr>
            <a:spLocks noGrp="1"/>
          </p:cNvSpPr>
          <p:nvPr>
            <p:ph type="title"/>
          </p:nvPr>
        </p:nvSpPr>
        <p:spPr>
          <a:xfrm>
            <a:off x="2133600" y="338328"/>
            <a:ext cx="8229600" cy="1143000"/>
          </a:xfrm>
        </p:spPr>
        <p:txBody>
          <a:bodyPr/>
          <a:lstStyle/>
          <a:p>
            <a:pPr algn="ctr"/>
            <a:r>
              <a:rPr lang="en-US" dirty="0" err="1"/>
              <a:t>NarxCare</a:t>
            </a:r>
            <a:r>
              <a:rPr lang="en-US" dirty="0"/>
              <a:t> RX Graph (</a:t>
            </a:r>
            <a:r>
              <a:rPr lang="en-US" dirty="0" err="1"/>
              <a:t>Cont</a:t>
            </a:r>
            <a:r>
              <a:rPr lang="en-US" dirty="0"/>
              <a:t>)</a:t>
            </a:r>
          </a:p>
        </p:txBody>
      </p:sp>
      <p:pic>
        <p:nvPicPr>
          <p:cNvPr id="6" name="Audio 5">
            <a:hlinkClick r:id="" action="ppaction://media"/>
            <a:extLst>
              <a:ext uri="{FF2B5EF4-FFF2-40B4-BE49-F238E27FC236}">
                <a16:creationId xmlns:a16="http://schemas.microsoft.com/office/drawing/2014/main" id="{BEF73B26-24B7-43A5-B726-78BA7278995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501009151"/>
      </p:ext>
    </p:extLst>
  </p:cSld>
  <p:clrMapOvr>
    <a:masterClrMapping/>
  </p:clrMapOvr>
  <mc:AlternateContent xmlns:mc="http://schemas.openxmlformats.org/markup-compatibility/2006" xmlns:p14="http://schemas.microsoft.com/office/powerpoint/2010/main">
    <mc:Choice Requires="p14">
      <p:transition spd="slow" p14:dur="2000" advTm="21069"/>
    </mc:Choice>
    <mc:Fallback xmlns="">
      <p:transition spd="slow" advTm="210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0182B0DA-5F4B-4281-9E18-CA9BAFDC7CDF}"/>
              </a:ext>
            </a:extLst>
          </p:cNvPr>
          <p:cNvPicPr>
            <a:picLocks noGrp="1" noChangeAspect="1"/>
          </p:cNvPicPr>
          <p:nvPr>
            <p:ph idx="1"/>
          </p:nvPr>
        </p:nvPicPr>
        <p:blipFill>
          <a:blip r:embed="rId5"/>
          <a:stretch>
            <a:fillRect/>
          </a:stretch>
        </p:blipFill>
        <p:spPr>
          <a:xfrm>
            <a:off x="1760981" y="680937"/>
            <a:ext cx="8942414" cy="5179759"/>
          </a:xfrm>
          <a:prstGeom prst="rect">
            <a:avLst/>
          </a:prstGeom>
        </p:spPr>
      </p:pic>
      <p:pic>
        <p:nvPicPr>
          <p:cNvPr id="17" name="Audio 16">
            <a:hlinkClick r:id="" action="ppaction://media"/>
            <a:extLst>
              <a:ext uri="{FF2B5EF4-FFF2-40B4-BE49-F238E27FC236}">
                <a16:creationId xmlns:a16="http://schemas.microsoft.com/office/drawing/2014/main" id="{AF9F0069-6D9A-446E-B5F5-E6859542E89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371155575"/>
      </p:ext>
    </p:extLst>
  </p:cSld>
  <p:clrMapOvr>
    <a:masterClrMapping/>
  </p:clrMapOvr>
  <mc:AlternateContent xmlns:mc="http://schemas.openxmlformats.org/markup-compatibility/2006" xmlns:p14="http://schemas.microsoft.com/office/powerpoint/2010/main">
    <mc:Choice Requires="p14">
      <p:transition spd="slow" p14:dur="2000" advTm="32238"/>
    </mc:Choice>
    <mc:Fallback xmlns="">
      <p:transition spd="slow" advTm="322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5E251102-9356-4549-B2C7-8D40C57B75BA}"/>
              </a:ext>
            </a:extLst>
          </p:cNvPr>
          <p:cNvPicPr>
            <a:picLocks noGrp="1" noChangeAspect="1"/>
          </p:cNvPicPr>
          <p:nvPr>
            <p:ph idx="1"/>
          </p:nvPr>
        </p:nvPicPr>
        <p:blipFill>
          <a:blip r:embed="rId5"/>
          <a:stretch>
            <a:fillRect/>
          </a:stretch>
        </p:blipFill>
        <p:spPr>
          <a:xfrm>
            <a:off x="355042" y="2853931"/>
            <a:ext cx="6115050" cy="2971800"/>
          </a:xfrm>
          <a:prstGeom prst="rect">
            <a:avLst/>
          </a:prstGeom>
        </p:spPr>
      </p:pic>
      <p:sp>
        <p:nvSpPr>
          <p:cNvPr id="3" name="Title 2">
            <a:extLst>
              <a:ext uri="{FF2B5EF4-FFF2-40B4-BE49-F238E27FC236}">
                <a16:creationId xmlns:a16="http://schemas.microsoft.com/office/drawing/2014/main" id="{7A4C9E1B-9405-4DE3-A33F-EA9DFEAB27DF}"/>
              </a:ext>
            </a:extLst>
          </p:cNvPr>
          <p:cNvSpPr>
            <a:spLocks noGrp="1"/>
          </p:cNvSpPr>
          <p:nvPr>
            <p:ph type="title"/>
          </p:nvPr>
        </p:nvSpPr>
        <p:spPr/>
        <p:txBody>
          <a:bodyPr/>
          <a:lstStyle/>
          <a:p>
            <a:pPr algn="ctr"/>
            <a:r>
              <a:rPr lang="en-US" dirty="0" err="1"/>
              <a:t>NarxCare</a:t>
            </a:r>
            <a:r>
              <a:rPr lang="en-US" dirty="0"/>
              <a:t> RX Data</a:t>
            </a:r>
          </a:p>
        </p:txBody>
      </p:sp>
      <p:pic>
        <p:nvPicPr>
          <p:cNvPr id="5" name="Picture 4">
            <a:extLst>
              <a:ext uri="{FF2B5EF4-FFF2-40B4-BE49-F238E27FC236}">
                <a16:creationId xmlns:a16="http://schemas.microsoft.com/office/drawing/2014/main" id="{68329D55-128D-4B23-9FF4-3CA107191427}"/>
              </a:ext>
            </a:extLst>
          </p:cNvPr>
          <p:cNvPicPr>
            <a:picLocks noChangeAspect="1"/>
          </p:cNvPicPr>
          <p:nvPr/>
        </p:nvPicPr>
        <p:blipFill>
          <a:blip r:embed="rId6"/>
          <a:stretch>
            <a:fillRect/>
          </a:stretch>
        </p:blipFill>
        <p:spPr>
          <a:xfrm>
            <a:off x="5399837" y="3803841"/>
            <a:ext cx="6105525" cy="2228850"/>
          </a:xfrm>
          <a:prstGeom prst="rect">
            <a:avLst/>
          </a:prstGeom>
        </p:spPr>
      </p:pic>
      <p:sp>
        <p:nvSpPr>
          <p:cNvPr id="6" name="Content Placeholder 1">
            <a:extLst>
              <a:ext uri="{FF2B5EF4-FFF2-40B4-BE49-F238E27FC236}">
                <a16:creationId xmlns:a16="http://schemas.microsoft.com/office/drawing/2014/main" id="{7276A5DD-D474-482E-AA43-1A2A7E3CCFE5}"/>
              </a:ext>
            </a:extLst>
          </p:cNvPr>
          <p:cNvSpPr txBox="1">
            <a:spLocks/>
          </p:cNvSpPr>
          <p:nvPr/>
        </p:nvSpPr>
        <p:spPr>
          <a:xfrm>
            <a:off x="609600" y="1481329"/>
            <a:ext cx="11353800" cy="4487671"/>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r>
              <a:rPr lang="en-US" dirty="0"/>
              <a:t>The bottom portion of the </a:t>
            </a:r>
            <a:r>
              <a:rPr lang="en-US" dirty="0" err="1"/>
              <a:t>NarxCare</a:t>
            </a:r>
            <a:r>
              <a:rPr lang="en-US" dirty="0"/>
              <a:t> report provides detailed information on each prescription, provider and pharmacy attributed to a patient within a specified timeframe.</a:t>
            </a:r>
          </a:p>
        </p:txBody>
      </p:sp>
      <p:pic>
        <p:nvPicPr>
          <p:cNvPr id="10" name="Audio 9">
            <a:hlinkClick r:id="" action="ppaction://media"/>
            <a:extLst>
              <a:ext uri="{FF2B5EF4-FFF2-40B4-BE49-F238E27FC236}">
                <a16:creationId xmlns:a16="http://schemas.microsoft.com/office/drawing/2014/main" id="{4922129D-D2AF-43AC-8F47-3E8D8D62095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589166293"/>
      </p:ext>
    </p:extLst>
  </p:cSld>
  <p:clrMapOvr>
    <a:masterClrMapping/>
  </p:clrMapOvr>
  <mc:AlternateContent xmlns:mc="http://schemas.openxmlformats.org/markup-compatibility/2006" xmlns:p14="http://schemas.microsoft.com/office/powerpoint/2010/main">
    <mc:Choice Requires="p14">
      <p:transition spd="slow" p14:dur="2000" advTm="27111"/>
    </mc:Choice>
    <mc:Fallback xmlns="">
      <p:transition spd="slow" advTm="271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90C544F-2371-4DA0-998A-EADC44BD1DD1}"/>
              </a:ext>
            </a:extLst>
          </p:cNvPr>
          <p:cNvSpPr txBox="1"/>
          <p:nvPr/>
        </p:nvSpPr>
        <p:spPr>
          <a:xfrm>
            <a:off x="8991600" y="4648200"/>
            <a:ext cx="1219200" cy="369332"/>
          </a:xfrm>
          <a:prstGeom prst="rect">
            <a:avLst/>
          </a:prstGeom>
          <a:solidFill>
            <a:schemeClr val="bg1"/>
          </a:solidFill>
          <a:ln>
            <a:solidFill>
              <a:schemeClr val="bg1"/>
            </a:solidFill>
          </a:ln>
        </p:spPr>
        <p:txBody>
          <a:bodyPr wrap="square" rtlCol="0">
            <a:spAutoFit/>
          </a:bodyPr>
          <a:lstStyle/>
          <a:p>
            <a:endParaRPr lang="en-US" dirty="0">
              <a:solidFill>
                <a:prstClr val="black"/>
              </a:solidFill>
              <a:latin typeface="Lucida Sans Unicode"/>
            </a:endParaRPr>
          </a:p>
        </p:txBody>
      </p:sp>
      <p:sp>
        <p:nvSpPr>
          <p:cNvPr id="3" name="Title 2">
            <a:extLst>
              <a:ext uri="{FF2B5EF4-FFF2-40B4-BE49-F238E27FC236}">
                <a16:creationId xmlns:a16="http://schemas.microsoft.com/office/drawing/2014/main" id="{34B2B504-52B9-4B78-AFE4-F69C1A439487}"/>
              </a:ext>
            </a:extLst>
          </p:cNvPr>
          <p:cNvSpPr>
            <a:spLocks noGrp="1"/>
          </p:cNvSpPr>
          <p:nvPr>
            <p:ph type="title"/>
          </p:nvPr>
        </p:nvSpPr>
        <p:spPr>
          <a:xfrm>
            <a:off x="1384300" y="491569"/>
            <a:ext cx="9664700" cy="1143000"/>
          </a:xfrm>
        </p:spPr>
        <p:txBody>
          <a:bodyPr>
            <a:normAutofit/>
          </a:bodyPr>
          <a:lstStyle/>
          <a:p>
            <a:pPr algn="ctr"/>
            <a:r>
              <a:rPr lang="en-US" dirty="0"/>
              <a:t>Prescriber Summary Quarterly Report</a:t>
            </a:r>
          </a:p>
        </p:txBody>
      </p:sp>
      <p:sp>
        <p:nvSpPr>
          <p:cNvPr id="6" name="Content Placeholder 5">
            <a:extLst>
              <a:ext uri="{FF2B5EF4-FFF2-40B4-BE49-F238E27FC236}">
                <a16:creationId xmlns:a16="http://schemas.microsoft.com/office/drawing/2014/main" id="{87DE477A-9DBF-4448-8C2A-1EE4FED82801}"/>
              </a:ext>
            </a:extLst>
          </p:cNvPr>
          <p:cNvSpPr>
            <a:spLocks noGrp="1"/>
          </p:cNvSpPr>
          <p:nvPr>
            <p:ph idx="1"/>
          </p:nvPr>
        </p:nvSpPr>
        <p:spPr>
          <a:xfrm>
            <a:off x="723900" y="1538911"/>
            <a:ext cx="11226800" cy="4525963"/>
          </a:xfrm>
        </p:spPr>
        <p:txBody>
          <a:bodyPr>
            <a:normAutofit lnSpcReduction="10000"/>
          </a:bodyPr>
          <a:lstStyle/>
          <a:p>
            <a:r>
              <a:rPr lang="en-US" dirty="0"/>
              <a:t>Prescriber report card.</a:t>
            </a:r>
          </a:p>
          <a:p>
            <a:endParaRPr lang="en-US" dirty="0"/>
          </a:p>
          <a:p>
            <a:r>
              <a:rPr lang="en-US" dirty="0"/>
              <a:t>Delivered on a quarterly basis. </a:t>
            </a:r>
          </a:p>
          <a:p>
            <a:endParaRPr lang="en-US" dirty="0"/>
          </a:p>
          <a:p>
            <a:r>
              <a:rPr lang="en-US" dirty="0"/>
              <a:t>Provides a summary of a prescribers’ own prescribing history, including a comparison of their prescribing habits compared with the average prescriber of the same specialty, and a summary or graphical representation of their prescribing history. </a:t>
            </a:r>
          </a:p>
          <a:p>
            <a:endParaRPr lang="en-US" dirty="0"/>
          </a:p>
          <a:p>
            <a:r>
              <a:rPr lang="en-US" dirty="0"/>
              <a:t>Also highlights number of patients at elevated risk.  </a:t>
            </a:r>
          </a:p>
          <a:p>
            <a:pPr marL="109728" indent="0">
              <a:buNone/>
            </a:pPr>
            <a:endParaRPr lang="en-US" sz="3600" dirty="0"/>
          </a:p>
          <a:p>
            <a:pPr marL="109728" indent="0">
              <a:buNone/>
            </a:pPr>
            <a:endParaRPr lang="en-US" dirty="0"/>
          </a:p>
        </p:txBody>
      </p:sp>
      <p:pic>
        <p:nvPicPr>
          <p:cNvPr id="7" name="Audio 6">
            <a:hlinkClick r:id="" action="ppaction://media"/>
            <a:extLst>
              <a:ext uri="{FF2B5EF4-FFF2-40B4-BE49-F238E27FC236}">
                <a16:creationId xmlns:a16="http://schemas.microsoft.com/office/drawing/2014/main" id="{23B3CEF8-CA73-4876-B02F-0C4550940B0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618968427"/>
      </p:ext>
    </p:extLst>
  </p:cSld>
  <p:clrMapOvr>
    <a:masterClrMapping/>
  </p:clrMapOvr>
  <mc:AlternateContent xmlns:mc="http://schemas.openxmlformats.org/markup-compatibility/2006" xmlns:p14="http://schemas.microsoft.com/office/powerpoint/2010/main">
    <mc:Choice Requires="p14">
      <p:transition spd="slow" p14:dur="2000" advTm="34001"/>
    </mc:Choice>
    <mc:Fallback xmlns="">
      <p:transition spd="slow" advTm="340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3EC17F7-9956-44E8-8995-66A5A61C3CE1}"/>
              </a:ext>
            </a:extLst>
          </p:cNvPr>
          <p:cNvSpPr txBox="1"/>
          <p:nvPr/>
        </p:nvSpPr>
        <p:spPr>
          <a:xfrm>
            <a:off x="10323443" y="4744278"/>
            <a:ext cx="1166191" cy="1152939"/>
          </a:xfrm>
          <a:prstGeom prst="rect">
            <a:avLst/>
          </a:prstGeom>
          <a:solidFill>
            <a:schemeClr val="bg1"/>
          </a:solidFill>
        </p:spPr>
        <p:txBody>
          <a:bodyPr wrap="square" rtlCol="0">
            <a:spAutoFit/>
          </a:bodyPr>
          <a:lstStyle/>
          <a:p>
            <a:endParaRPr lang="en-US" dirty="0"/>
          </a:p>
        </p:txBody>
      </p:sp>
      <p:sp>
        <p:nvSpPr>
          <p:cNvPr id="2" name="Content Placeholder 1">
            <a:extLst>
              <a:ext uri="{FF2B5EF4-FFF2-40B4-BE49-F238E27FC236}">
                <a16:creationId xmlns:a16="http://schemas.microsoft.com/office/drawing/2014/main" id="{3A34C371-7C65-4405-9C1D-3B9C6C4464D5}"/>
              </a:ext>
            </a:extLst>
          </p:cNvPr>
          <p:cNvSpPr>
            <a:spLocks noGrp="1"/>
          </p:cNvSpPr>
          <p:nvPr>
            <p:ph idx="1"/>
          </p:nvPr>
        </p:nvSpPr>
        <p:spPr>
          <a:xfrm>
            <a:off x="1056443" y="1834896"/>
            <a:ext cx="10433191" cy="2392547"/>
          </a:xfrm>
          <a:solidFill>
            <a:schemeClr val="bg1"/>
          </a:solidFill>
        </p:spPr>
        <p:txBody>
          <a:bodyPr>
            <a:normAutofit lnSpcReduction="10000"/>
          </a:bodyPr>
          <a:lstStyle/>
          <a:p>
            <a:r>
              <a:rPr lang="en-US" b="1" dirty="0"/>
              <a:t>2018: </a:t>
            </a:r>
            <a:r>
              <a:rPr lang="en-US" dirty="0"/>
              <a:t>4,698 drug overdose deaths </a:t>
            </a:r>
          </a:p>
          <a:p>
            <a:r>
              <a:rPr lang="en-US" dirty="0"/>
              <a:t>Opioids were involved in 3,189 of these deaths (nearly 68%)</a:t>
            </a:r>
          </a:p>
          <a:p>
            <a:pPr lvl="1"/>
            <a:r>
              <a:rPr lang="en-US" dirty="0"/>
              <a:t>2,091 involved synthetic opioids (66%)</a:t>
            </a:r>
          </a:p>
          <a:p>
            <a:pPr lvl="1"/>
            <a:r>
              <a:rPr lang="en-US" dirty="0"/>
              <a:t>689 involved heroin (22%)</a:t>
            </a:r>
          </a:p>
          <a:p>
            <a:pPr lvl="1"/>
            <a:r>
              <a:rPr lang="en-US" dirty="0"/>
              <a:t>1282 involved prescription opioids (40%)</a:t>
            </a:r>
          </a:p>
          <a:p>
            <a:pPr lvl="1"/>
            <a:endParaRPr lang="en-US" dirty="0"/>
          </a:p>
          <a:p>
            <a:pPr lvl="1"/>
            <a:endParaRPr lang="en-US" dirty="0"/>
          </a:p>
          <a:p>
            <a:pPr lvl="1"/>
            <a:endParaRPr lang="en-US" dirty="0"/>
          </a:p>
        </p:txBody>
      </p:sp>
      <p:sp>
        <p:nvSpPr>
          <p:cNvPr id="9" name="Title 8">
            <a:extLst>
              <a:ext uri="{FF2B5EF4-FFF2-40B4-BE49-F238E27FC236}">
                <a16:creationId xmlns:a16="http://schemas.microsoft.com/office/drawing/2014/main" id="{F0C53910-493F-44C0-9E95-8C95FFF73E26}"/>
              </a:ext>
            </a:extLst>
          </p:cNvPr>
          <p:cNvSpPr>
            <a:spLocks noGrp="1"/>
          </p:cNvSpPr>
          <p:nvPr>
            <p:ph type="title"/>
          </p:nvPr>
        </p:nvSpPr>
        <p:spPr>
          <a:xfrm>
            <a:off x="1981200" y="533400"/>
            <a:ext cx="8229600" cy="1143000"/>
          </a:xfrm>
        </p:spPr>
        <p:txBody>
          <a:bodyPr>
            <a:noAutofit/>
          </a:bodyPr>
          <a:lstStyle/>
          <a:p>
            <a:pPr algn="ctr"/>
            <a:r>
              <a:rPr lang="en-US" sz="3600" dirty="0">
                <a:solidFill>
                  <a:schemeClr val="tx1"/>
                </a:solidFill>
                <a:effectLst>
                  <a:outerShdw blurRad="38100" dist="38100" dir="2700000" algn="tl">
                    <a:srgbClr val="000000">
                      <a:alpha val="43137"/>
                    </a:srgbClr>
                  </a:outerShdw>
                </a:effectLst>
              </a:rPr>
              <a:t>Florida Overdose Statistics</a:t>
            </a:r>
          </a:p>
        </p:txBody>
      </p:sp>
      <p:sp>
        <p:nvSpPr>
          <p:cNvPr id="4" name="TextBox 3">
            <a:extLst>
              <a:ext uri="{FF2B5EF4-FFF2-40B4-BE49-F238E27FC236}">
                <a16:creationId xmlns:a16="http://schemas.microsoft.com/office/drawing/2014/main" id="{948DF435-D8EC-484A-9F21-6BC07EA094ED}"/>
              </a:ext>
            </a:extLst>
          </p:cNvPr>
          <p:cNvSpPr txBox="1"/>
          <p:nvPr/>
        </p:nvSpPr>
        <p:spPr>
          <a:xfrm>
            <a:off x="1056444" y="4559917"/>
            <a:ext cx="10079112" cy="1477328"/>
          </a:xfrm>
          <a:prstGeom prst="rect">
            <a:avLst/>
          </a:prstGeom>
          <a:noFill/>
        </p:spPr>
        <p:txBody>
          <a:bodyPr wrap="square" rtlCol="0">
            <a:spAutoFit/>
          </a:bodyPr>
          <a:lstStyle/>
          <a:p>
            <a:r>
              <a:rPr lang="en-US" dirty="0">
                <a:solidFill>
                  <a:prstClr val="black"/>
                </a:solidFill>
                <a:latin typeface="Lucida Sans Unicode"/>
              </a:rPr>
              <a:t>Source: Centers for Disease Control and Prevention, National Center for Health Statistics. Multiple Cause of Death 1999-2018 on CDC WONDER Online Database released in 2020. Data are from the Multiple Cause of Death Files, 1999-2018, as compiled from data provided by the 57 vital statistics jurisdictions through the Vital Statistics Cooperative Program. (2020 February 14).</a:t>
            </a:r>
          </a:p>
        </p:txBody>
      </p:sp>
      <p:pic>
        <p:nvPicPr>
          <p:cNvPr id="12" name="Audio 11">
            <a:hlinkClick r:id="" action="ppaction://media"/>
            <a:extLst>
              <a:ext uri="{FF2B5EF4-FFF2-40B4-BE49-F238E27FC236}">
                <a16:creationId xmlns:a16="http://schemas.microsoft.com/office/drawing/2014/main" id="{FE5B83CD-4E2A-4357-8EED-4CE6D2DB236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968506004"/>
      </p:ext>
    </p:extLst>
  </p:cSld>
  <p:clrMapOvr>
    <a:masterClrMapping/>
  </p:clrMapOvr>
  <mc:AlternateContent xmlns:mc="http://schemas.openxmlformats.org/markup-compatibility/2006" xmlns:p14="http://schemas.microsoft.com/office/powerpoint/2010/main">
    <mc:Choice Requires="p14">
      <p:transition spd="slow" p14:dur="2000" advTm="29912"/>
    </mc:Choice>
    <mc:Fallback xmlns="">
      <p:transition spd="slow" advTm="299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87DE477A-9DBF-4448-8C2A-1EE4FED82801}"/>
              </a:ext>
            </a:extLst>
          </p:cNvPr>
          <p:cNvSpPr>
            <a:spLocks noGrp="1"/>
          </p:cNvSpPr>
          <p:nvPr>
            <p:ph sz="half" idx="1"/>
          </p:nvPr>
        </p:nvSpPr>
        <p:spPr/>
        <p:txBody>
          <a:bodyPr>
            <a:normAutofit fontScale="85000" lnSpcReduction="10000"/>
          </a:bodyPr>
          <a:lstStyle/>
          <a:p>
            <a:r>
              <a:rPr lang="en-US" sz="2400" b="1" dirty="0">
                <a:solidFill>
                  <a:schemeClr val="bg1"/>
                </a:solidFill>
              </a:rPr>
              <a:t>Top medications prescribed</a:t>
            </a:r>
          </a:p>
          <a:p>
            <a:pPr marL="109728" indent="0">
              <a:buNone/>
            </a:pPr>
            <a:endParaRPr lang="en-US" sz="2400" b="1" dirty="0">
              <a:solidFill>
                <a:schemeClr val="bg1"/>
              </a:solidFill>
            </a:endParaRPr>
          </a:p>
          <a:p>
            <a:r>
              <a:rPr lang="en-US" sz="2400" b="1" dirty="0">
                <a:solidFill>
                  <a:schemeClr val="bg1"/>
                </a:solidFill>
              </a:rPr>
              <a:t>Peer specialty comparison of:</a:t>
            </a:r>
          </a:p>
          <a:p>
            <a:pPr lvl="1"/>
            <a:r>
              <a:rPr lang="en-US" sz="2400" dirty="0">
                <a:solidFill>
                  <a:schemeClr val="bg1"/>
                </a:solidFill>
              </a:rPr>
              <a:t>Prescriptions per patient</a:t>
            </a:r>
          </a:p>
          <a:p>
            <a:pPr lvl="1"/>
            <a:r>
              <a:rPr lang="en-US" sz="2400" dirty="0">
                <a:solidFill>
                  <a:schemeClr val="bg1"/>
                </a:solidFill>
              </a:rPr>
              <a:t>Average quantity per patient</a:t>
            </a:r>
          </a:p>
          <a:p>
            <a:pPr lvl="1"/>
            <a:r>
              <a:rPr lang="en-US" sz="2400" dirty="0">
                <a:solidFill>
                  <a:schemeClr val="bg1"/>
                </a:solidFill>
              </a:rPr>
              <a:t>Average daily MME per patient</a:t>
            </a:r>
          </a:p>
          <a:p>
            <a:pPr lvl="1"/>
            <a:r>
              <a:rPr lang="en-US" sz="2400" dirty="0">
                <a:solidFill>
                  <a:schemeClr val="bg1"/>
                </a:solidFill>
              </a:rPr>
              <a:t>Average duration per patient (days)</a:t>
            </a:r>
          </a:p>
          <a:p>
            <a:pPr marL="393192" lvl="1" indent="0">
              <a:buNone/>
            </a:pPr>
            <a:endParaRPr lang="en-US" sz="2400" dirty="0">
              <a:solidFill>
                <a:schemeClr val="bg1"/>
              </a:solidFill>
            </a:endParaRPr>
          </a:p>
          <a:p>
            <a:r>
              <a:rPr lang="en-US" sz="2400" b="1" dirty="0">
                <a:solidFill>
                  <a:schemeClr val="bg1"/>
                </a:solidFill>
              </a:rPr>
              <a:t>Number patients at elevated risk</a:t>
            </a:r>
          </a:p>
          <a:p>
            <a:pPr lvl="1"/>
            <a:r>
              <a:rPr lang="en-US" sz="2400" dirty="0">
                <a:solidFill>
                  <a:schemeClr val="bg1"/>
                </a:solidFill>
              </a:rPr>
              <a:t>Dangerous combinations</a:t>
            </a:r>
          </a:p>
          <a:p>
            <a:pPr lvl="1"/>
            <a:r>
              <a:rPr lang="en-US" sz="2400" dirty="0">
                <a:solidFill>
                  <a:schemeClr val="bg1"/>
                </a:solidFill>
              </a:rPr>
              <a:t>Multiple providers and pharmacies</a:t>
            </a:r>
          </a:p>
          <a:p>
            <a:pPr lvl="1"/>
            <a:r>
              <a:rPr lang="en-US" sz="2400" dirty="0">
                <a:solidFill>
                  <a:schemeClr val="bg1"/>
                </a:solidFill>
              </a:rPr>
              <a:t>MME threshold</a:t>
            </a:r>
          </a:p>
          <a:p>
            <a:pPr marL="109728" lvl="0" indent="0">
              <a:buNone/>
            </a:pPr>
            <a:br>
              <a:rPr lang="en-US" sz="2200" b="1" dirty="0">
                <a:solidFill>
                  <a:schemeClr val="bg1"/>
                </a:solidFill>
              </a:rPr>
            </a:br>
            <a:endParaRPr lang="en-US" sz="2200" dirty="0">
              <a:solidFill>
                <a:schemeClr val="bg1"/>
              </a:solidFill>
            </a:endParaRPr>
          </a:p>
          <a:p>
            <a:pPr marL="109728" indent="0">
              <a:buNone/>
            </a:pPr>
            <a:endParaRPr lang="en-US" sz="3600" dirty="0"/>
          </a:p>
          <a:p>
            <a:pPr marL="109728" indent="0">
              <a:buNone/>
            </a:pPr>
            <a:endParaRPr lang="en-US" dirty="0"/>
          </a:p>
        </p:txBody>
      </p:sp>
      <p:sp>
        <p:nvSpPr>
          <p:cNvPr id="8" name="Content Placeholder 7">
            <a:extLst>
              <a:ext uri="{FF2B5EF4-FFF2-40B4-BE49-F238E27FC236}">
                <a16:creationId xmlns:a16="http://schemas.microsoft.com/office/drawing/2014/main" id="{7011A70F-E45B-4A51-A7CA-E72776861998}"/>
              </a:ext>
            </a:extLst>
          </p:cNvPr>
          <p:cNvSpPr>
            <a:spLocks noGrp="1"/>
          </p:cNvSpPr>
          <p:nvPr>
            <p:ph sz="half" idx="2"/>
          </p:nvPr>
        </p:nvSpPr>
        <p:spPr>
          <a:xfrm>
            <a:off x="6197600" y="1481330"/>
            <a:ext cx="5384800" cy="2828024"/>
          </a:xfrm>
        </p:spPr>
        <p:txBody>
          <a:bodyPr>
            <a:normAutofit fontScale="85000" lnSpcReduction="10000"/>
          </a:bodyPr>
          <a:lstStyle/>
          <a:p>
            <a:pPr lvl="0"/>
            <a:r>
              <a:rPr lang="en-US" sz="2400" b="1" dirty="0">
                <a:solidFill>
                  <a:schemeClr val="bg1"/>
                </a:solidFill>
              </a:rPr>
              <a:t>PDMP usage:</a:t>
            </a:r>
          </a:p>
          <a:p>
            <a:pPr lvl="2"/>
            <a:r>
              <a:rPr lang="en-US" sz="2400" dirty="0">
                <a:solidFill>
                  <a:schemeClr val="bg1"/>
                </a:solidFill>
              </a:rPr>
              <a:t>Number of patient searches by clinician</a:t>
            </a:r>
          </a:p>
          <a:p>
            <a:pPr lvl="2"/>
            <a:r>
              <a:rPr lang="en-US" sz="2400" dirty="0">
                <a:solidFill>
                  <a:schemeClr val="bg1"/>
                </a:solidFill>
              </a:rPr>
              <a:t>Number of patient searches by delegates</a:t>
            </a:r>
          </a:p>
          <a:p>
            <a:pPr lvl="2"/>
            <a:r>
              <a:rPr lang="en-US" sz="2400" dirty="0">
                <a:solidFill>
                  <a:schemeClr val="bg1"/>
                </a:solidFill>
              </a:rPr>
              <a:t>Total patient searches</a:t>
            </a:r>
            <a:endParaRPr lang="en-US" dirty="0"/>
          </a:p>
        </p:txBody>
      </p:sp>
      <p:sp>
        <p:nvSpPr>
          <p:cNvPr id="3" name="Title 2">
            <a:extLst>
              <a:ext uri="{FF2B5EF4-FFF2-40B4-BE49-F238E27FC236}">
                <a16:creationId xmlns:a16="http://schemas.microsoft.com/office/drawing/2014/main" id="{34B2B504-52B9-4B78-AFE4-F69C1A439487}"/>
              </a:ext>
            </a:extLst>
          </p:cNvPr>
          <p:cNvSpPr>
            <a:spLocks noGrp="1"/>
          </p:cNvSpPr>
          <p:nvPr>
            <p:ph type="title"/>
          </p:nvPr>
        </p:nvSpPr>
        <p:spPr>
          <a:xfrm>
            <a:off x="609600" y="459463"/>
            <a:ext cx="10972800" cy="1143000"/>
          </a:xfrm>
        </p:spPr>
        <p:txBody>
          <a:bodyPr>
            <a:normAutofit fontScale="90000"/>
          </a:bodyPr>
          <a:lstStyle/>
          <a:p>
            <a:pPr algn="ctr"/>
            <a:r>
              <a:rPr lang="en-US" dirty="0">
                <a:solidFill>
                  <a:schemeClr val="bg1"/>
                </a:solidFill>
              </a:rPr>
              <a:t>Prescriber Summary Quarterly Report (</a:t>
            </a:r>
            <a:r>
              <a:rPr lang="en-US" dirty="0" err="1">
                <a:solidFill>
                  <a:schemeClr val="bg1"/>
                </a:solidFill>
              </a:rPr>
              <a:t>Cont</a:t>
            </a:r>
            <a:r>
              <a:rPr lang="en-US" dirty="0">
                <a:solidFill>
                  <a:schemeClr val="bg1"/>
                </a:solidFill>
              </a:rPr>
              <a:t>)</a:t>
            </a:r>
          </a:p>
        </p:txBody>
      </p:sp>
      <p:pic>
        <p:nvPicPr>
          <p:cNvPr id="7" name="Audio 6">
            <a:hlinkClick r:id="" action="ppaction://media"/>
            <a:extLst>
              <a:ext uri="{FF2B5EF4-FFF2-40B4-BE49-F238E27FC236}">
                <a16:creationId xmlns:a16="http://schemas.microsoft.com/office/drawing/2014/main" id="{2AF4659B-E878-4FA1-A883-AD2D5E7324F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098091105"/>
      </p:ext>
    </p:extLst>
  </p:cSld>
  <p:clrMapOvr>
    <a:masterClrMapping/>
  </p:clrMapOvr>
  <mc:AlternateContent xmlns:mc="http://schemas.openxmlformats.org/markup-compatibility/2006" xmlns:p14="http://schemas.microsoft.com/office/powerpoint/2010/main">
    <mc:Choice Requires="p14">
      <p:transition spd="slow" p14:dur="2000" advTm="16467"/>
    </mc:Choice>
    <mc:Fallback xmlns="">
      <p:transition spd="slow" advTm="1646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90C544F-2371-4DA0-998A-EADC44BD1DD1}"/>
              </a:ext>
            </a:extLst>
          </p:cNvPr>
          <p:cNvSpPr txBox="1"/>
          <p:nvPr/>
        </p:nvSpPr>
        <p:spPr>
          <a:xfrm>
            <a:off x="8991600" y="4648200"/>
            <a:ext cx="1219200" cy="369332"/>
          </a:xfrm>
          <a:prstGeom prst="rect">
            <a:avLst/>
          </a:prstGeom>
          <a:solidFill>
            <a:schemeClr val="bg1"/>
          </a:solidFill>
          <a:ln>
            <a:solidFill>
              <a:schemeClr val="bg1"/>
            </a:solidFill>
          </a:ln>
        </p:spPr>
        <p:txBody>
          <a:bodyPr wrap="square" rtlCol="0">
            <a:spAutoFit/>
          </a:bodyPr>
          <a:lstStyle/>
          <a:p>
            <a:endParaRPr lang="en-US" dirty="0"/>
          </a:p>
        </p:txBody>
      </p:sp>
      <p:pic>
        <p:nvPicPr>
          <p:cNvPr id="8" name="Picture 7">
            <a:extLst>
              <a:ext uri="{FF2B5EF4-FFF2-40B4-BE49-F238E27FC236}">
                <a16:creationId xmlns:a16="http://schemas.microsoft.com/office/drawing/2014/main" id="{E3AFEEA3-ED74-4649-B91F-5ED6CC2199E1}"/>
              </a:ext>
            </a:extLst>
          </p:cNvPr>
          <p:cNvPicPr/>
          <p:nvPr/>
        </p:nvPicPr>
        <p:blipFill>
          <a:blip r:embed="rId5"/>
          <a:stretch>
            <a:fillRect/>
          </a:stretch>
        </p:blipFill>
        <p:spPr>
          <a:xfrm>
            <a:off x="518160" y="434340"/>
            <a:ext cx="11155680" cy="5989320"/>
          </a:xfrm>
          <a:prstGeom prst="rect">
            <a:avLst/>
          </a:prstGeom>
        </p:spPr>
      </p:pic>
      <p:pic>
        <p:nvPicPr>
          <p:cNvPr id="9" name="Audio 8">
            <a:hlinkClick r:id="" action="ppaction://media"/>
            <a:extLst>
              <a:ext uri="{FF2B5EF4-FFF2-40B4-BE49-F238E27FC236}">
                <a16:creationId xmlns:a16="http://schemas.microsoft.com/office/drawing/2014/main" id="{C612ACAE-7C54-45E2-AA02-0BAF121B456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980181932"/>
      </p:ext>
    </p:extLst>
  </p:cSld>
  <p:clrMapOvr>
    <a:masterClrMapping/>
  </p:clrMapOvr>
  <mc:AlternateContent xmlns:mc="http://schemas.openxmlformats.org/markup-compatibility/2006" xmlns:p14="http://schemas.microsoft.com/office/powerpoint/2010/main">
    <mc:Choice Requires="p14">
      <p:transition spd="slow" p14:dur="2000" advTm="40671"/>
    </mc:Choice>
    <mc:Fallback xmlns="">
      <p:transition spd="slow" advTm="406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C3D9EEC-E5E6-40EF-B208-DB589BB6B6C6}"/>
              </a:ext>
            </a:extLst>
          </p:cNvPr>
          <p:cNvPicPr/>
          <p:nvPr/>
        </p:nvPicPr>
        <p:blipFill>
          <a:blip r:embed="rId5"/>
          <a:stretch>
            <a:fillRect/>
          </a:stretch>
        </p:blipFill>
        <p:spPr>
          <a:xfrm>
            <a:off x="580866" y="340360"/>
            <a:ext cx="11030267" cy="6177279"/>
          </a:xfrm>
          <a:prstGeom prst="rect">
            <a:avLst/>
          </a:prstGeom>
        </p:spPr>
      </p:pic>
      <p:pic>
        <p:nvPicPr>
          <p:cNvPr id="2" name="Audio 1">
            <a:hlinkClick r:id="" action="ppaction://media"/>
            <a:extLst>
              <a:ext uri="{FF2B5EF4-FFF2-40B4-BE49-F238E27FC236}">
                <a16:creationId xmlns:a16="http://schemas.microsoft.com/office/drawing/2014/main" id="{96856618-A2A6-4C73-B0E1-100A4D9CF72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534814940"/>
      </p:ext>
    </p:extLst>
  </p:cSld>
  <p:clrMapOvr>
    <a:masterClrMapping/>
  </p:clrMapOvr>
  <mc:AlternateContent xmlns:mc="http://schemas.openxmlformats.org/markup-compatibility/2006" xmlns:p14="http://schemas.microsoft.com/office/powerpoint/2010/main">
    <mc:Choice Requires="p14">
      <p:transition spd="slow" p14:dur="2000" advTm="68775"/>
    </mc:Choice>
    <mc:Fallback xmlns="">
      <p:transition spd="slow" advTm="6877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4245E11-D1C3-4C2C-9637-9FF4C64E4F6F}"/>
              </a:ext>
            </a:extLst>
          </p:cNvPr>
          <p:cNvSpPr txBox="1"/>
          <p:nvPr/>
        </p:nvSpPr>
        <p:spPr>
          <a:xfrm>
            <a:off x="9220200" y="4648201"/>
            <a:ext cx="990600" cy="369332"/>
          </a:xfrm>
          <a:prstGeom prst="rect">
            <a:avLst/>
          </a:prstGeom>
          <a:solidFill>
            <a:schemeClr val="bg1"/>
          </a:solidFill>
        </p:spPr>
        <p:txBody>
          <a:bodyPr wrap="square" rtlCol="0">
            <a:spAutoFit/>
          </a:bodyPr>
          <a:lstStyle/>
          <a:p>
            <a:endParaRPr lang="en-US" dirty="0"/>
          </a:p>
        </p:txBody>
      </p:sp>
      <p:sp>
        <p:nvSpPr>
          <p:cNvPr id="2" name="Content Placeholder 1">
            <a:extLst>
              <a:ext uri="{FF2B5EF4-FFF2-40B4-BE49-F238E27FC236}">
                <a16:creationId xmlns:a16="http://schemas.microsoft.com/office/drawing/2014/main" id="{F3B3D4A6-0B5B-43A2-B413-C5C7F8621089}"/>
              </a:ext>
            </a:extLst>
          </p:cNvPr>
          <p:cNvSpPr>
            <a:spLocks noGrp="1"/>
          </p:cNvSpPr>
          <p:nvPr>
            <p:ph idx="1"/>
          </p:nvPr>
        </p:nvSpPr>
        <p:spPr>
          <a:xfrm>
            <a:off x="1433209" y="1550951"/>
            <a:ext cx="9763328" cy="4538471"/>
          </a:xfrm>
        </p:spPr>
        <p:txBody>
          <a:bodyPr>
            <a:normAutofit/>
          </a:bodyPr>
          <a:lstStyle/>
          <a:p>
            <a:r>
              <a:rPr lang="en-US" dirty="0"/>
              <a:t>Prescribers may allow designees to access the system on their behalf to make patient requests. </a:t>
            </a:r>
          </a:p>
          <a:p>
            <a:r>
              <a:rPr lang="en-US" dirty="0"/>
              <a:t>Registering as a designee follows the same process as registering as any other healthcare professional role. </a:t>
            </a:r>
          </a:p>
          <a:p>
            <a:r>
              <a:rPr lang="en-US" dirty="0"/>
              <a:t>Supervisor (prescriber or pharmacist) must already have a registered account.</a:t>
            </a:r>
          </a:p>
          <a:p>
            <a:r>
              <a:rPr lang="en-US" dirty="0"/>
              <a:t> Designee cannot perform patient requests until supervisor has approved them. </a:t>
            </a:r>
          </a:p>
        </p:txBody>
      </p:sp>
      <p:sp>
        <p:nvSpPr>
          <p:cNvPr id="3" name="Title 2">
            <a:extLst>
              <a:ext uri="{FF2B5EF4-FFF2-40B4-BE49-F238E27FC236}">
                <a16:creationId xmlns:a16="http://schemas.microsoft.com/office/drawing/2014/main" id="{05F7FE65-8B9E-4117-8CEF-B9098912AAC9}"/>
              </a:ext>
            </a:extLst>
          </p:cNvPr>
          <p:cNvSpPr>
            <a:spLocks noGrp="1"/>
          </p:cNvSpPr>
          <p:nvPr>
            <p:ph type="title"/>
          </p:nvPr>
        </p:nvSpPr>
        <p:spPr>
          <a:xfrm>
            <a:off x="1981200" y="407951"/>
            <a:ext cx="8229600" cy="1143000"/>
          </a:xfrm>
        </p:spPr>
        <p:txBody>
          <a:bodyPr>
            <a:normAutofit/>
          </a:bodyPr>
          <a:lstStyle/>
          <a:p>
            <a:pPr algn="ctr"/>
            <a:r>
              <a:rPr lang="en-US" sz="3600" dirty="0"/>
              <a:t>Designee/Delegate Registration </a:t>
            </a:r>
          </a:p>
        </p:txBody>
      </p:sp>
      <p:pic>
        <p:nvPicPr>
          <p:cNvPr id="9" name="Audio 8">
            <a:hlinkClick r:id="" action="ppaction://media"/>
            <a:extLst>
              <a:ext uri="{FF2B5EF4-FFF2-40B4-BE49-F238E27FC236}">
                <a16:creationId xmlns:a16="http://schemas.microsoft.com/office/drawing/2014/main" id="{9B6D13AB-0F78-4013-8E5B-EE14E4964DA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199188032"/>
      </p:ext>
    </p:extLst>
  </p:cSld>
  <p:clrMapOvr>
    <a:masterClrMapping/>
  </p:clrMapOvr>
  <mc:AlternateContent xmlns:mc="http://schemas.openxmlformats.org/markup-compatibility/2006" xmlns:p14="http://schemas.microsoft.com/office/powerpoint/2010/main">
    <mc:Choice Requires="p14">
      <p:transition spd="slow" p14:dur="2000" advTm="29038"/>
    </mc:Choice>
    <mc:Fallback xmlns="">
      <p:transition spd="slow" advTm="290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7CF7C3-774F-4065-86DF-1015A28A1796}"/>
              </a:ext>
            </a:extLst>
          </p:cNvPr>
          <p:cNvSpPr>
            <a:spLocks noGrp="1"/>
          </p:cNvSpPr>
          <p:nvPr>
            <p:ph idx="1"/>
          </p:nvPr>
        </p:nvSpPr>
        <p:spPr>
          <a:xfrm>
            <a:off x="1426723" y="1384052"/>
            <a:ext cx="9682264" cy="5757672"/>
          </a:xfrm>
        </p:spPr>
        <p:txBody>
          <a:bodyPr>
            <a:normAutofit fontScale="85000" lnSpcReduction="20000"/>
          </a:bodyPr>
          <a:lstStyle/>
          <a:p>
            <a:r>
              <a:rPr lang="en-US" dirty="0"/>
              <a:t>The Department of Health (E-FORCSE) provides the following materials to assist clinicians with use of the database:</a:t>
            </a:r>
          </a:p>
          <a:p>
            <a:endParaRPr lang="en-US" dirty="0"/>
          </a:p>
          <a:p>
            <a:pPr lvl="0"/>
            <a:r>
              <a:rPr lang="en-US" dirty="0"/>
              <a:t>User Support Manual</a:t>
            </a:r>
          </a:p>
          <a:p>
            <a:pPr lvl="0"/>
            <a:r>
              <a:rPr lang="en-US" dirty="0"/>
              <a:t>Quick Reference Guides</a:t>
            </a:r>
          </a:p>
          <a:p>
            <a:pPr lvl="0"/>
            <a:r>
              <a:rPr lang="en-US" dirty="0"/>
              <a:t>Designee Access Information and Certification</a:t>
            </a:r>
          </a:p>
          <a:p>
            <a:pPr marL="109728" indent="0">
              <a:buNone/>
            </a:pPr>
            <a:endParaRPr lang="en-US" dirty="0"/>
          </a:p>
          <a:p>
            <a:pPr marL="109728" indent="0">
              <a:buNone/>
            </a:pPr>
            <a:r>
              <a:rPr lang="en-US" dirty="0"/>
              <a:t>To obtain Information about all facets of the PDMP visit </a:t>
            </a:r>
            <a:r>
              <a:rPr lang="en-US" u="sng" dirty="0">
                <a:hlinkClick r:id="rId5"/>
              </a:rPr>
              <a:t>www.e-forcse.com</a:t>
            </a:r>
            <a:r>
              <a:rPr lang="en-US" u="sng" dirty="0"/>
              <a:t>. </a:t>
            </a:r>
            <a:endParaRPr lang="en-US" dirty="0"/>
          </a:p>
          <a:p>
            <a:pPr marL="109728" indent="0">
              <a:buNone/>
            </a:pPr>
            <a:endParaRPr lang="en-US" b="1" dirty="0"/>
          </a:p>
          <a:p>
            <a:pPr marL="109728" indent="0">
              <a:buNone/>
            </a:pPr>
            <a:r>
              <a:rPr lang="en-US" b="1" dirty="0"/>
              <a:t>Need more assistance?</a:t>
            </a:r>
            <a:br>
              <a:rPr lang="en-US" dirty="0"/>
            </a:br>
            <a:r>
              <a:rPr lang="en-US" b="1" dirty="0"/>
              <a:t>E-FORCE E-mail: </a:t>
            </a:r>
            <a:r>
              <a:rPr lang="en-US" u="sng" dirty="0">
                <a:hlinkClick r:id="rId6"/>
              </a:rPr>
              <a:t>e-forcse@flhealth.gov</a:t>
            </a:r>
            <a:br>
              <a:rPr lang="en-US" dirty="0"/>
            </a:br>
            <a:r>
              <a:rPr lang="en-US" b="1" dirty="0"/>
              <a:t>E-FORCSE Phone Number</a:t>
            </a:r>
            <a:r>
              <a:rPr lang="en-US" dirty="0"/>
              <a:t>: 850-245-4797</a:t>
            </a:r>
          </a:p>
          <a:p>
            <a:pPr marL="109728" indent="0">
              <a:buNone/>
            </a:pPr>
            <a:r>
              <a:rPr lang="en-US" b="1" dirty="0"/>
              <a:t>Technical Support: </a:t>
            </a:r>
            <a:r>
              <a:rPr lang="en-US" dirty="0"/>
              <a:t>877-719-3120</a:t>
            </a:r>
          </a:p>
          <a:p>
            <a:br>
              <a:rPr lang="en-US" dirty="0"/>
            </a:br>
            <a:br>
              <a:rPr lang="en-US" dirty="0"/>
            </a:br>
            <a:endParaRPr lang="en-US" dirty="0"/>
          </a:p>
        </p:txBody>
      </p:sp>
      <p:sp>
        <p:nvSpPr>
          <p:cNvPr id="3" name="Title 2">
            <a:extLst>
              <a:ext uri="{FF2B5EF4-FFF2-40B4-BE49-F238E27FC236}">
                <a16:creationId xmlns:a16="http://schemas.microsoft.com/office/drawing/2014/main" id="{7AB7F0D6-08DD-4E9B-B7FE-D6299FE03EE2}"/>
              </a:ext>
            </a:extLst>
          </p:cNvPr>
          <p:cNvSpPr>
            <a:spLocks noGrp="1"/>
          </p:cNvSpPr>
          <p:nvPr>
            <p:ph type="title"/>
          </p:nvPr>
        </p:nvSpPr>
        <p:spPr>
          <a:xfrm>
            <a:off x="1981200" y="338328"/>
            <a:ext cx="8229600" cy="1143000"/>
          </a:xfrm>
        </p:spPr>
        <p:txBody>
          <a:bodyPr/>
          <a:lstStyle/>
          <a:p>
            <a:pPr algn="ctr"/>
            <a:r>
              <a:rPr lang="en-US" dirty="0"/>
              <a:t>E-FORCSE User Resources</a:t>
            </a:r>
          </a:p>
        </p:txBody>
      </p:sp>
      <p:pic>
        <p:nvPicPr>
          <p:cNvPr id="5" name="Audio 4">
            <a:hlinkClick r:id="" action="ppaction://media"/>
            <a:extLst>
              <a:ext uri="{FF2B5EF4-FFF2-40B4-BE49-F238E27FC236}">
                <a16:creationId xmlns:a16="http://schemas.microsoft.com/office/drawing/2014/main" id="{20A3016D-30C8-4256-A8E9-307ECB814E04}"/>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649020039"/>
      </p:ext>
    </p:extLst>
  </p:cSld>
  <p:clrMapOvr>
    <a:masterClrMapping/>
  </p:clrMapOvr>
  <mc:AlternateContent xmlns:mc="http://schemas.openxmlformats.org/markup-compatibility/2006" xmlns:p14="http://schemas.microsoft.com/office/powerpoint/2010/main">
    <mc:Choice Requires="p14">
      <p:transition spd="slow" p14:dur="2000" advTm="12015"/>
    </mc:Choice>
    <mc:Fallback xmlns="">
      <p:transition spd="slow" advTm="120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7CF7C3-774F-4065-86DF-1015A28A1796}"/>
              </a:ext>
            </a:extLst>
          </p:cNvPr>
          <p:cNvSpPr>
            <a:spLocks noGrp="1"/>
          </p:cNvSpPr>
          <p:nvPr>
            <p:ph idx="1"/>
          </p:nvPr>
        </p:nvSpPr>
        <p:spPr>
          <a:xfrm>
            <a:off x="1592093" y="1738009"/>
            <a:ext cx="9516894" cy="5757672"/>
          </a:xfrm>
        </p:spPr>
        <p:txBody>
          <a:bodyPr>
            <a:normAutofit/>
          </a:bodyPr>
          <a:lstStyle/>
          <a:p>
            <a:r>
              <a:rPr lang="en-US" dirty="0"/>
              <a:t>The following training resources are available upon logging into E-FORCSE:</a:t>
            </a:r>
          </a:p>
          <a:p>
            <a:pPr lvl="1"/>
            <a:endParaRPr lang="en-US" dirty="0"/>
          </a:p>
          <a:p>
            <a:pPr lvl="1"/>
            <a:r>
              <a:rPr lang="en-US" sz="2400" dirty="0" err="1"/>
              <a:t>NarxCare</a:t>
            </a:r>
            <a:r>
              <a:rPr lang="en-US" sz="2400" dirty="0"/>
              <a:t> Overview</a:t>
            </a:r>
          </a:p>
          <a:p>
            <a:pPr lvl="1"/>
            <a:r>
              <a:rPr lang="en-US" sz="2400" dirty="0"/>
              <a:t>Narx Scores</a:t>
            </a:r>
          </a:p>
          <a:p>
            <a:pPr lvl="1"/>
            <a:r>
              <a:rPr lang="en-US" sz="2400" dirty="0"/>
              <a:t>Overdose Risk Score</a:t>
            </a:r>
          </a:p>
          <a:p>
            <a:pPr lvl="1"/>
            <a:r>
              <a:rPr lang="en-US" sz="2400" dirty="0" err="1"/>
              <a:t>AWARxE</a:t>
            </a:r>
            <a:r>
              <a:rPr lang="en-US" sz="2400" dirty="0"/>
              <a:t>/</a:t>
            </a:r>
            <a:r>
              <a:rPr lang="en-US" sz="2400" dirty="0" err="1"/>
              <a:t>NarxCare</a:t>
            </a:r>
            <a:r>
              <a:rPr lang="en-US" sz="2400" dirty="0"/>
              <a:t> User Guide</a:t>
            </a:r>
          </a:p>
          <a:p>
            <a:pPr lvl="1"/>
            <a:r>
              <a:rPr lang="en-US" sz="2400" dirty="0"/>
              <a:t>Lorazepam Milligram Equivalents</a:t>
            </a:r>
            <a:br>
              <a:rPr lang="en-US" dirty="0"/>
            </a:br>
            <a:br>
              <a:rPr lang="en-US" dirty="0"/>
            </a:br>
            <a:br>
              <a:rPr lang="en-US" dirty="0"/>
            </a:br>
            <a:endParaRPr lang="en-US" dirty="0"/>
          </a:p>
        </p:txBody>
      </p:sp>
      <p:sp>
        <p:nvSpPr>
          <p:cNvPr id="3" name="Title 2">
            <a:extLst>
              <a:ext uri="{FF2B5EF4-FFF2-40B4-BE49-F238E27FC236}">
                <a16:creationId xmlns:a16="http://schemas.microsoft.com/office/drawing/2014/main" id="{7AB7F0D6-08DD-4E9B-B7FE-D6299FE03EE2}"/>
              </a:ext>
            </a:extLst>
          </p:cNvPr>
          <p:cNvSpPr>
            <a:spLocks noGrp="1"/>
          </p:cNvSpPr>
          <p:nvPr>
            <p:ph type="title"/>
          </p:nvPr>
        </p:nvSpPr>
        <p:spPr>
          <a:xfrm>
            <a:off x="2133600" y="533400"/>
            <a:ext cx="8229600" cy="1143000"/>
          </a:xfrm>
        </p:spPr>
        <p:txBody>
          <a:bodyPr/>
          <a:lstStyle/>
          <a:p>
            <a:pPr algn="ctr"/>
            <a:r>
              <a:rPr lang="en-US" dirty="0"/>
              <a:t>E-FORCSE Training Resources</a:t>
            </a:r>
          </a:p>
        </p:txBody>
      </p:sp>
      <p:pic>
        <p:nvPicPr>
          <p:cNvPr id="5" name="Audio 4">
            <a:hlinkClick r:id="" action="ppaction://media"/>
            <a:extLst>
              <a:ext uri="{FF2B5EF4-FFF2-40B4-BE49-F238E27FC236}">
                <a16:creationId xmlns:a16="http://schemas.microsoft.com/office/drawing/2014/main" id="{F3519335-DABC-42DD-9BFA-A4FE5BAB1D1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051832478"/>
      </p:ext>
    </p:extLst>
  </p:cSld>
  <p:clrMapOvr>
    <a:masterClrMapping/>
  </p:clrMapOvr>
  <mc:AlternateContent xmlns:mc="http://schemas.openxmlformats.org/markup-compatibility/2006" xmlns:p14="http://schemas.microsoft.com/office/powerpoint/2010/main">
    <mc:Choice Requires="p14">
      <p:transition spd="slow" p14:dur="2000" advTm="8077"/>
    </mc:Choice>
    <mc:Fallback xmlns="">
      <p:transition spd="slow" advTm="80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7CF7C3-774F-4065-86DF-1015A28A1796}"/>
              </a:ext>
            </a:extLst>
          </p:cNvPr>
          <p:cNvSpPr>
            <a:spLocks noGrp="1"/>
          </p:cNvSpPr>
          <p:nvPr>
            <p:ph idx="1"/>
          </p:nvPr>
        </p:nvSpPr>
        <p:spPr>
          <a:xfrm>
            <a:off x="1066800" y="1833428"/>
            <a:ext cx="10964238" cy="4234284"/>
          </a:xfrm>
        </p:spPr>
        <p:txBody>
          <a:bodyPr>
            <a:normAutofit/>
          </a:bodyPr>
          <a:lstStyle/>
          <a:p>
            <a:pPr marL="109728" indent="0">
              <a:buNone/>
            </a:pPr>
            <a:br>
              <a:rPr lang="en-US" dirty="0"/>
            </a:br>
            <a:endParaRPr lang="en-US" dirty="0"/>
          </a:p>
          <a:p>
            <a:pPr marL="109728" indent="0">
              <a:buNone/>
            </a:pPr>
            <a:br>
              <a:rPr lang="en-US" dirty="0"/>
            </a:br>
            <a:br>
              <a:rPr lang="en-US" dirty="0"/>
            </a:br>
            <a:br>
              <a:rPr lang="en-US" dirty="0"/>
            </a:br>
            <a:endParaRPr lang="en-US" dirty="0"/>
          </a:p>
        </p:txBody>
      </p:sp>
      <p:sp>
        <p:nvSpPr>
          <p:cNvPr id="3" name="Title 2">
            <a:extLst>
              <a:ext uri="{FF2B5EF4-FFF2-40B4-BE49-F238E27FC236}">
                <a16:creationId xmlns:a16="http://schemas.microsoft.com/office/drawing/2014/main" id="{7AB7F0D6-08DD-4E9B-B7FE-D6299FE03EE2}"/>
              </a:ext>
            </a:extLst>
          </p:cNvPr>
          <p:cNvSpPr>
            <a:spLocks noGrp="1"/>
          </p:cNvSpPr>
          <p:nvPr>
            <p:ph type="title"/>
          </p:nvPr>
        </p:nvSpPr>
        <p:spPr>
          <a:xfrm>
            <a:off x="2133600" y="533400"/>
            <a:ext cx="8229600" cy="1143000"/>
          </a:xfrm>
        </p:spPr>
        <p:txBody>
          <a:bodyPr/>
          <a:lstStyle/>
          <a:p>
            <a:pPr algn="ctr"/>
            <a:r>
              <a:rPr lang="en-US" dirty="0"/>
              <a:t>Thank You</a:t>
            </a:r>
          </a:p>
        </p:txBody>
      </p:sp>
      <p:pic>
        <p:nvPicPr>
          <p:cNvPr id="4" name="Picture 3" descr="C:\Users\WoodsmallNA\AppData\Local\Microsoft\Windows\INetCache\Content.MSO\549EE1CA.tmp">
            <a:extLst>
              <a:ext uri="{FF2B5EF4-FFF2-40B4-BE49-F238E27FC236}">
                <a16:creationId xmlns:a16="http://schemas.microsoft.com/office/drawing/2014/main" id="{29C0A782-07BE-4CC9-9A26-70B071A021B3}"/>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3774813" y="1521696"/>
            <a:ext cx="5263170" cy="3148193"/>
          </a:xfrm>
          <a:prstGeom prst="rect">
            <a:avLst/>
          </a:prstGeom>
          <a:noFill/>
          <a:ln>
            <a:noFill/>
          </a:ln>
        </p:spPr>
      </p:pic>
      <p:sp>
        <p:nvSpPr>
          <p:cNvPr id="6" name="TextBox 5">
            <a:extLst>
              <a:ext uri="{FF2B5EF4-FFF2-40B4-BE49-F238E27FC236}">
                <a16:creationId xmlns:a16="http://schemas.microsoft.com/office/drawing/2014/main" id="{405296DB-C355-437B-96C5-ACDC9473E99B}"/>
              </a:ext>
            </a:extLst>
          </p:cNvPr>
          <p:cNvSpPr txBox="1"/>
          <p:nvPr/>
        </p:nvSpPr>
        <p:spPr>
          <a:xfrm>
            <a:off x="4675960" y="4826917"/>
            <a:ext cx="4149903" cy="923330"/>
          </a:xfrm>
          <a:prstGeom prst="rect">
            <a:avLst/>
          </a:prstGeom>
          <a:noFill/>
        </p:spPr>
        <p:txBody>
          <a:bodyPr wrap="square" rtlCol="0">
            <a:spAutoFit/>
          </a:bodyPr>
          <a:lstStyle/>
          <a:p>
            <a:pPr marL="109728" indent="0">
              <a:buNone/>
            </a:pPr>
            <a:r>
              <a:rPr lang="en-US" b="1" dirty="0"/>
              <a:t>Website: </a:t>
            </a:r>
            <a:r>
              <a:rPr lang="en-US" dirty="0">
                <a:hlinkClick r:id="rId6"/>
              </a:rPr>
              <a:t>www.e-forcse.com</a:t>
            </a:r>
            <a:r>
              <a:rPr lang="en-US" dirty="0"/>
              <a:t> </a:t>
            </a:r>
          </a:p>
          <a:p>
            <a:pPr marL="109728" indent="0">
              <a:buNone/>
            </a:pPr>
            <a:r>
              <a:rPr lang="en-US" b="1" dirty="0"/>
              <a:t>Email: </a:t>
            </a:r>
            <a:r>
              <a:rPr lang="en-US" dirty="0">
                <a:hlinkClick r:id="rId7"/>
              </a:rPr>
              <a:t>E-FORCSE@flhealth.gov</a:t>
            </a:r>
            <a:endParaRPr lang="en-US" dirty="0"/>
          </a:p>
          <a:p>
            <a:pPr marL="109728" indent="0">
              <a:buNone/>
            </a:pPr>
            <a:r>
              <a:rPr lang="en-US" b="1" dirty="0"/>
              <a:t>Technical Support: </a:t>
            </a:r>
            <a:r>
              <a:rPr lang="en-US" dirty="0"/>
              <a:t>877-719-3120 </a:t>
            </a:r>
          </a:p>
        </p:txBody>
      </p:sp>
      <p:pic>
        <p:nvPicPr>
          <p:cNvPr id="8" name="Audio 7">
            <a:hlinkClick r:id="" action="ppaction://media"/>
            <a:extLst>
              <a:ext uri="{FF2B5EF4-FFF2-40B4-BE49-F238E27FC236}">
                <a16:creationId xmlns:a16="http://schemas.microsoft.com/office/drawing/2014/main" id="{84F2B757-6E45-46FF-9B43-7BF0F5F92465}"/>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188221392"/>
      </p:ext>
    </p:extLst>
  </p:cSld>
  <p:clrMapOvr>
    <a:masterClrMapping/>
  </p:clrMapOvr>
  <mc:AlternateContent xmlns:mc="http://schemas.openxmlformats.org/markup-compatibility/2006" xmlns:p14="http://schemas.microsoft.com/office/powerpoint/2010/main">
    <mc:Choice Requires="p14">
      <p:transition spd="slow" p14:dur="2000" advTm="11433"/>
    </mc:Choice>
    <mc:Fallback xmlns="">
      <p:transition spd="slow" advTm="114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60CB99F-52FC-41A9-A8FF-2BB621A874D0}"/>
              </a:ext>
            </a:extLst>
          </p:cNvPr>
          <p:cNvSpPr txBox="1"/>
          <p:nvPr/>
        </p:nvSpPr>
        <p:spPr>
          <a:xfrm>
            <a:off x="10310191" y="4724400"/>
            <a:ext cx="1219200" cy="1185090"/>
          </a:xfrm>
          <a:prstGeom prst="rect">
            <a:avLst/>
          </a:prstGeom>
          <a:solidFill>
            <a:schemeClr val="bg1"/>
          </a:solidFill>
        </p:spPr>
        <p:txBody>
          <a:bodyPr wrap="square" rtlCol="0">
            <a:spAutoFit/>
          </a:bodyPr>
          <a:lstStyle/>
          <a:p>
            <a:endParaRPr lang="en-US" dirty="0"/>
          </a:p>
        </p:txBody>
      </p:sp>
      <p:sp>
        <p:nvSpPr>
          <p:cNvPr id="3" name="TextBox 2">
            <a:extLst>
              <a:ext uri="{FF2B5EF4-FFF2-40B4-BE49-F238E27FC236}">
                <a16:creationId xmlns:a16="http://schemas.microsoft.com/office/drawing/2014/main" id="{E3FCC80D-0194-44FC-87D9-A50DA54FA32A}"/>
              </a:ext>
            </a:extLst>
          </p:cNvPr>
          <p:cNvSpPr txBox="1"/>
          <p:nvPr/>
        </p:nvSpPr>
        <p:spPr>
          <a:xfrm>
            <a:off x="9220200" y="4724400"/>
            <a:ext cx="990600" cy="369332"/>
          </a:xfrm>
          <a:prstGeom prst="rect">
            <a:avLst/>
          </a:prstGeom>
          <a:solidFill>
            <a:srgbClr val="FFFFFF"/>
          </a:solidFill>
          <a:ln>
            <a:solidFill>
              <a:schemeClr val="bg1"/>
            </a:solidFill>
          </a:ln>
        </p:spPr>
        <p:txBody>
          <a:bodyPr wrap="square" rtlCol="0">
            <a:spAutoFit/>
          </a:bodyPr>
          <a:lstStyle/>
          <a:p>
            <a:endParaRPr lang="en-US" dirty="0">
              <a:solidFill>
                <a:prstClr val="black"/>
              </a:solidFill>
              <a:latin typeface="Lucida Sans Unicode"/>
            </a:endParaRPr>
          </a:p>
        </p:txBody>
      </p:sp>
      <p:pic>
        <p:nvPicPr>
          <p:cNvPr id="4" name="Picture 3">
            <a:extLst>
              <a:ext uri="{FF2B5EF4-FFF2-40B4-BE49-F238E27FC236}">
                <a16:creationId xmlns:a16="http://schemas.microsoft.com/office/drawing/2014/main" id="{1FF34886-1F6C-4C1F-90E9-C8BF9380E55A}"/>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1597507" y="756207"/>
            <a:ext cx="8741465" cy="4560738"/>
          </a:xfrm>
          <a:prstGeom prst="rect">
            <a:avLst/>
          </a:prstGeom>
          <a:noFill/>
          <a:ln>
            <a:noFill/>
          </a:ln>
        </p:spPr>
      </p:pic>
      <p:sp>
        <p:nvSpPr>
          <p:cNvPr id="2" name="Content Placeholder 1">
            <a:extLst>
              <a:ext uri="{FF2B5EF4-FFF2-40B4-BE49-F238E27FC236}">
                <a16:creationId xmlns:a16="http://schemas.microsoft.com/office/drawing/2014/main" id="{3A34C371-7C65-4405-9C1D-3B9C6C4464D5}"/>
              </a:ext>
            </a:extLst>
          </p:cNvPr>
          <p:cNvSpPr>
            <a:spLocks noGrp="1"/>
          </p:cNvSpPr>
          <p:nvPr>
            <p:ph idx="1"/>
          </p:nvPr>
        </p:nvSpPr>
        <p:spPr>
          <a:xfrm>
            <a:off x="1392929" y="5369121"/>
            <a:ext cx="9201564" cy="762000"/>
          </a:xfrm>
          <a:solidFill>
            <a:schemeClr val="bg1"/>
          </a:solidFill>
        </p:spPr>
        <p:txBody>
          <a:bodyPr>
            <a:normAutofit/>
          </a:bodyPr>
          <a:lstStyle/>
          <a:p>
            <a:pPr marL="393192" lvl="1" indent="0">
              <a:buNone/>
            </a:pPr>
            <a:r>
              <a:rPr lang="en-US" sz="1700" b="1" dirty="0"/>
              <a:t>Figure: </a:t>
            </a:r>
            <a:r>
              <a:rPr lang="en-US" sz="1700" dirty="0"/>
              <a:t>Number of drug and opioid-involved overdose deaths in Florida.  Deaths may have involved more than one substance. </a:t>
            </a:r>
            <a:r>
              <a:rPr lang="en-US" sz="1700" b="1" dirty="0"/>
              <a:t>Source: CDC WONDER, 2020.</a:t>
            </a:r>
          </a:p>
          <a:p>
            <a:pPr lvl="1"/>
            <a:endParaRPr lang="en-US" dirty="0"/>
          </a:p>
          <a:p>
            <a:pPr lvl="1"/>
            <a:endParaRPr lang="en-US" dirty="0"/>
          </a:p>
        </p:txBody>
      </p:sp>
      <p:pic>
        <p:nvPicPr>
          <p:cNvPr id="11" name="Audio 10">
            <a:hlinkClick r:id="" action="ppaction://media"/>
            <a:extLst>
              <a:ext uri="{FF2B5EF4-FFF2-40B4-BE49-F238E27FC236}">
                <a16:creationId xmlns:a16="http://schemas.microsoft.com/office/drawing/2014/main" id="{CD5804C5-DB74-4872-A4E2-A6B83E64BD8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233426384"/>
      </p:ext>
    </p:extLst>
  </p:cSld>
  <p:clrMapOvr>
    <a:masterClrMapping/>
  </p:clrMapOvr>
  <mc:AlternateContent xmlns:mc="http://schemas.openxmlformats.org/markup-compatibility/2006" xmlns:p14="http://schemas.microsoft.com/office/powerpoint/2010/main">
    <mc:Choice Requires="p14">
      <p:transition spd="slow" p14:dur="2000" advTm="33026"/>
    </mc:Choice>
    <mc:Fallback xmlns="">
      <p:transition spd="slow" advTm="330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B9B25BB-EC9B-4318-88E2-B315AB691273}"/>
              </a:ext>
            </a:extLst>
          </p:cNvPr>
          <p:cNvSpPr txBox="1"/>
          <p:nvPr/>
        </p:nvSpPr>
        <p:spPr>
          <a:xfrm>
            <a:off x="10210800" y="4757530"/>
            <a:ext cx="1371600" cy="1179444"/>
          </a:xfrm>
          <a:prstGeom prst="rect">
            <a:avLst/>
          </a:prstGeom>
          <a:solidFill>
            <a:schemeClr val="bg1"/>
          </a:solidFill>
        </p:spPr>
        <p:txBody>
          <a:bodyPr wrap="square" rtlCol="0">
            <a:spAutoFit/>
          </a:bodyPr>
          <a:lstStyle/>
          <a:p>
            <a:endParaRPr lang="en-US" dirty="0"/>
          </a:p>
        </p:txBody>
      </p:sp>
      <p:sp>
        <p:nvSpPr>
          <p:cNvPr id="2" name="Content Placeholder 1">
            <a:extLst>
              <a:ext uri="{FF2B5EF4-FFF2-40B4-BE49-F238E27FC236}">
                <a16:creationId xmlns:a16="http://schemas.microsoft.com/office/drawing/2014/main" id="{100E8524-CBF2-4204-9F18-3ED455D1E86F}"/>
              </a:ext>
            </a:extLst>
          </p:cNvPr>
          <p:cNvSpPr>
            <a:spLocks noGrp="1"/>
          </p:cNvSpPr>
          <p:nvPr>
            <p:ph idx="1"/>
          </p:nvPr>
        </p:nvSpPr>
        <p:spPr>
          <a:xfrm>
            <a:off x="1126435" y="2286001"/>
            <a:ext cx="10177669" cy="2471529"/>
          </a:xfrm>
        </p:spPr>
        <p:txBody>
          <a:bodyPr>
            <a:normAutofit fontScale="92500" lnSpcReduction="10000"/>
          </a:bodyPr>
          <a:lstStyle/>
          <a:p>
            <a:r>
              <a:rPr lang="en-US" dirty="0"/>
              <a:t>Decline in per capita morphine milligram equivalent (MME)</a:t>
            </a:r>
          </a:p>
          <a:p>
            <a:r>
              <a:rPr lang="en-US" dirty="0"/>
              <a:t>Fewer prescription opioid-related overdose deaths</a:t>
            </a:r>
          </a:p>
          <a:p>
            <a:r>
              <a:rPr lang="en-US" dirty="0"/>
              <a:t>Reduction in the amount of opioids and benzodiazepines dispensed</a:t>
            </a:r>
          </a:p>
          <a:p>
            <a:r>
              <a:rPr lang="en-US" dirty="0"/>
              <a:t>Drop in patients seeing multiple providers for the same medication</a:t>
            </a:r>
          </a:p>
        </p:txBody>
      </p:sp>
      <p:sp>
        <p:nvSpPr>
          <p:cNvPr id="3" name="Title 2">
            <a:extLst>
              <a:ext uri="{FF2B5EF4-FFF2-40B4-BE49-F238E27FC236}">
                <a16:creationId xmlns:a16="http://schemas.microsoft.com/office/drawing/2014/main" id="{D8A9AFF0-E2CA-4F4D-98F6-B465FE2EA232}"/>
              </a:ext>
            </a:extLst>
          </p:cNvPr>
          <p:cNvSpPr>
            <a:spLocks noGrp="1"/>
          </p:cNvSpPr>
          <p:nvPr>
            <p:ph type="title"/>
          </p:nvPr>
        </p:nvSpPr>
        <p:spPr>
          <a:xfrm>
            <a:off x="1981200" y="265043"/>
            <a:ext cx="8229600" cy="2203519"/>
          </a:xfrm>
        </p:spPr>
        <p:txBody>
          <a:bodyPr>
            <a:normAutofit/>
          </a:bodyPr>
          <a:lstStyle/>
          <a:p>
            <a:pPr algn="ctr"/>
            <a:r>
              <a:rPr lang="en-US" dirty="0"/>
              <a:t>Use of PDMP Leads to Positive Outcomes</a:t>
            </a:r>
          </a:p>
        </p:txBody>
      </p:sp>
      <p:sp>
        <p:nvSpPr>
          <p:cNvPr id="8" name="TextBox 7">
            <a:extLst>
              <a:ext uri="{FF2B5EF4-FFF2-40B4-BE49-F238E27FC236}">
                <a16:creationId xmlns:a16="http://schemas.microsoft.com/office/drawing/2014/main" id="{1C75337B-FE77-4A10-9E9D-4DB02E21666E}"/>
              </a:ext>
            </a:extLst>
          </p:cNvPr>
          <p:cNvSpPr txBox="1"/>
          <p:nvPr/>
        </p:nvSpPr>
        <p:spPr>
          <a:xfrm>
            <a:off x="910670" y="4757530"/>
            <a:ext cx="10989782" cy="1384995"/>
          </a:xfrm>
          <a:prstGeom prst="rect">
            <a:avLst/>
          </a:prstGeom>
          <a:noFill/>
        </p:spPr>
        <p:txBody>
          <a:bodyPr wrap="square" rtlCol="0">
            <a:spAutoFit/>
          </a:bodyPr>
          <a:lstStyle/>
          <a:p>
            <a:pPr lvl="0" fontAlgn="base"/>
            <a:r>
              <a:rPr lang="en-US" sz="1200" dirty="0"/>
              <a:t>Sources:</a:t>
            </a:r>
          </a:p>
          <a:p>
            <a:pPr marL="228600" lvl="0" indent="-228600" fontAlgn="base">
              <a:buAutoNum type="arabicPeriod"/>
            </a:pPr>
            <a:r>
              <a:rPr lang="en-US" sz="1200" dirty="0"/>
              <a:t>Dowell, D., Zhang, K., Noonan, R.K., Hockenberry, J.M., (2016). Mandatory Provider Review and Pain Clinic Laws Reduce the Amounts Of Opioids Prescribed And Overdose Death Rates. Health Affairs 35(10), 1876-1883.</a:t>
            </a:r>
          </a:p>
          <a:p>
            <a:pPr marL="228600" lvl="0" indent="-228600" fontAlgn="base">
              <a:buAutoNum type="arabicPeriod"/>
            </a:pPr>
            <a:r>
              <a:rPr lang="en-US" sz="1200" dirty="0"/>
              <a:t>Winstanley, E. L., Zhang, Y., </a:t>
            </a:r>
            <a:r>
              <a:rPr lang="en-US" sz="1200" dirty="0" err="1"/>
              <a:t>Mashni</a:t>
            </a:r>
            <a:r>
              <a:rPr lang="en-US" sz="1200" dirty="0"/>
              <a:t>, R., Schnee, S., </a:t>
            </a:r>
            <a:r>
              <a:rPr lang="en-US" sz="1200" dirty="0" err="1"/>
              <a:t>Penm</a:t>
            </a:r>
            <a:r>
              <a:rPr lang="en-US" sz="1200" dirty="0"/>
              <a:t>, J., Boone, J., … MacKinnon, N. J. (2018). Mandatory review of a prescription drug monitoring program and impact on opioid and benzodiazepine dispensing. Drug and alcohol dependence, 188, 169–174. </a:t>
            </a:r>
          </a:p>
          <a:p>
            <a:pPr marL="228600" lvl="0" indent="-228600" fontAlgn="base">
              <a:buAutoNum type="arabicPeriod"/>
            </a:pPr>
            <a:r>
              <a:rPr lang="en-US" sz="1200" dirty="0"/>
              <a:t>Pardo, B. (2016, Dec. 23). Do More Robust Prescription Drug Monitoring Programs Reduce Prescription Opioid Overdose? Addiction. </a:t>
            </a:r>
          </a:p>
          <a:p>
            <a:pPr marL="228600" lvl="0" indent="-228600" fontAlgn="base">
              <a:buAutoNum type="arabicPeriod"/>
            </a:pPr>
            <a:r>
              <a:rPr lang="en-US" sz="1200" dirty="0"/>
              <a:t>State Successes (2019, July 29). Centers for Disease Control and Prevention, https://www.cdc.gov/drugoverdose/pdmp/states.html</a:t>
            </a:r>
            <a:endParaRPr lang="en-US" sz="1200" dirty="0">
              <a:solidFill>
                <a:prstClr val="black"/>
              </a:solidFill>
              <a:latin typeface="Lucida Sans Unicode"/>
            </a:endParaRPr>
          </a:p>
        </p:txBody>
      </p:sp>
      <p:pic>
        <p:nvPicPr>
          <p:cNvPr id="10" name="Audio 9">
            <a:hlinkClick r:id="" action="ppaction://media"/>
            <a:extLst>
              <a:ext uri="{FF2B5EF4-FFF2-40B4-BE49-F238E27FC236}">
                <a16:creationId xmlns:a16="http://schemas.microsoft.com/office/drawing/2014/main" id="{C831FFB9-46A3-4182-8BA3-423B1E810D5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921245893"/>
      </p:ext>
    </p:extLst>
  </p:cSld>
  <p:clrMapOvr>
    <a:masterClrMapping/>
  </p:clrMapOvr>
  <mc:AlternateContent xmlns:mc="http://schemas.openxmlformats.org/markup-compatibility/2006" xmlns:p14="http://schemas.microsoft.com/office/powerpoint/2010/main">
    <mc:Choice Requires="p14">
      <p:transition spd="slow" p14:dur="2000" advTm="52837"/>
    </mc:Choice>
    <mc:Fallback xmlns="">
      <p:transition spd="slow" advTm="528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67F86B0-3998-493F-87BC-D74F82F1D4A0}"/>
              </a:ext>
            </a:extLst>
          </p:cNvPr>
          <p:cNvSpPr txBox="1"/>
          <p:nvPr/>
        </p:nvSpPr>
        <p:spPr>
          <a:xfrm>
            <a:off x="10210800" y="4724400"/>
            <a:ext cx="1331843" cy="1186070"/>
          </a:xfrm>
          <a:prstGeom prst="rect">
            <a:avLst/>
          </a:prstGeom>
          <a:solidFill>
            <a:schemeClr val="bg1"/>
          </a:solidFill>
        </p:spPr>
        <p:txBody>
          <a:bodyPr wrap="square" rtlCol="0">
            <a:spAutoFit/>
          </a:bodyPr>
          <a:lstStyle/>
          <a:p>
            <a:endParaRPr lang="en-US" dirty="0"/>
          </a:p>
        </p:txBody>
      </p:sp>
      <p:sp>
        <p:nvSpPr>
          <p:cNvPr id="3" name="Title 2">
            <a:extLst>
              <a:ext uri="{FF2B5EF4-FFF2-40B4-BE49-F238E27FC236}">
                <a16:creationId xmlns:a16="http://schemas.microsoft.com/office/drawing/2014/main" id="{34B2B504-52B9-4B78-AFE4-F69C1A439487}"/>
              </a:ext>
            </a:extLst>
          </p:cNvPr>
          <p:cNvSpPr>
            <a:spLocks noGrp="1"/>
          </p:cNvSpPr>
          <p:nvPr>
            <p:ph type="title"/>
          </p:nvPr>
        </p:nvSpPr>
        <p:spPr>
          <a:xfrm>
            <a:off x="410821" y="434012"/>
            <a:ext cx="11582399" cy="1143000"/>
          </a:xfrm>
        </p:spPr>
        <p:txBody>
          <a:bodyPr>
            <a:normAutofit/>
          </a:bodyPr>
          <a:lstStyle/>
          <a:p>
            <a:pPr algn="ctr"/>
            <a:r>
              <a:rPr lang="en-US" sz="3200" dirty="0"/>
              <a:t>CDC Guideline for Prescribing Opioids for Chronic Pain </a:t>
            </a:r>
          </a:p>
        </p:txBody>
      </p:sp>
      <p:sp>
        <p:nvSpPr>
          <p:cNvPr id="6" name="TextBox 5">
            <a:extLst>
              <a:ext uri="{FF2B5EF4-FFF2-40B4-BE49-F238E27FC236}">
                <a16:creationId xmlns:a16="http://schemas.microsoft.com/office/drawing/2014/main" id="{04DD8AAB-E92A-47F2-847A-1342E8481165}"/>
              </a:ext>
            </a:extLst>
          </p:cNvPr>
          <p:cNvSpPr txBox="1"/>
          <p:nvPr/>
        </p:nvSpPr>
        <p:spPr>
          <a:xfrm>
            <a:off x="9220200" y="4724400"/>
            <a:ext cx="990600" cy="369332"/>
          </a:xfrm>
          <a:prstGeom prst="rect">
            <a:avLst/>
          </a:prstGeom>
          <a:solidFill>
            <a:schemeClr val="bg1"/>
          </a:solidFill>
          <a:ln>
            <a:solidFill>
              <a:schemeClr val="bg1"/>
            </a:solidFill>
          </a:ln>
        </p:spPr>
        <p:txBody>
          <a:bodyPr wrap="square" rtlCol="0">
            <a:spAutoFit/>
          </a:bodyPr>
          <a:lstStyle/>
          <a:p>
            <a:endParaRPr lang="en-US" dirty="0">
              <a:solidFill>
                <a:prstClr val="black"/>
              </a:solidFill>
              <a:latin typeface="Lucida Sans Unicode"/>
            </a:endParaRPr>
          </a:p>
        </p:txBody>
      </p:sp>
      <p:sp>
        <p:nvSpPr>
          <p:cNvPr id="2" name="Content Placeholder 1">
            <a:extLst>
              <a:ext uri="{FF2B5EF4-FFF2-40B4-BE49-F238E27FC236}">
                <a16:creationId xmlns:a16="http://schemas.microsoft.com/office/drawing/2014/main" id="{76A9626F-9ECA-4EB4-82C6-180FEE6347C8}"/>
              </a:ext>
            </a:extLst>
          </p:cNvPr>
          <p:cNvSpPr>
            <a:spLocks noGrp="1"/>
          </p:cNvSpPr>
          <p:nvPr>
            <p:ph idx="1"/>
          </p:nvPr>
        </p:nvSpPr>
        <p:spPr>
          <a:xfrm>
            <a:off x="848136" y="1435776"/>
            <a:ext cx="10933043" cy="4364138"/>
          </a:xfrm>
        </p:spPr>
        <p:txBody>
          <a:bodyPr>
            <a:normAutofit fontScale="92500" lnSpcReduction="20000"/>
          </a:bodyPr>
          <a:lstStyle/>
          <a:p>
            <a:pPr marL="850392" lvl="1" indent="-457200">
              <a:buAutoNum type="arabicPeriod"/>
            </a:pPr>
            <a:r>
              <a:rPr lang="en-US" dirty="0">
                <a:solidFill>
                  <a:srgbClr val="0070C0"/>
                </a:solidFill>
              </a:rPr>
              <a:t>Determining when to initiate or continue opioids for chronic pain</a:t>
            </a:r>
          </a:p>
          <a:p>
            <a:pPr lvl="3">
              <a:buFont typeface="Arial" panose="020B0604020202020204" pitchFamily="34" charset="0"/>
              <a:buChar char="•"/>
            </a:pPr>
            <a:r>
              <a:rPr lang="en-US" dirty="0"/>
              <a:t>Rec 1: Opioids Are Not First-Line Therapy</a:t>
            </a:r>
          </a:p>
          <a:p>
            <a:pPr lvl="3">
              <a:buFont typeface="Arial" panose="020B0604020202020204" pitchFamily="34" charset="0"/>
              <a:buChar char="•"/>
            </a:pPr>
            <a:r>
              <a:rPr lang="en-US" dirty="0"/>
              <a:t>Rec 2: Establish Goals for Pain and Function</a:t>
            </a:r>
          </a:p>
          <a:p>
            <a:pPr lvl="3">
              <a:buFont typeface="Arial" panose="020B0604020202020204" pitchFamily="34" charset="0"/>
              <a:buChar char="•"/>
            </a:pPr>
            <a:r>
              <a:rPr lang="en-US" dirty="0"/>
              <a:t>Rec 3: Discuss Risk and Benefits</a:t>
            </a:r>
          </a:p>
          <a:p>
            <a:pPr marL="850392" lvl="1" indent="-457200">
              <a:buFont typeface="+mj-lt"/>
              <a:buAutoNum type="arabicPeriod"/>
            </a:pPr>
            <a:r>
              <a:rPr lang="en-US" dirty="0">
                <a:solidFill>
                  <a:srgbClr val="0070C0"/>
                </a:solidFill>
              </a:rPr>
              <a:t>Opioid selection, dosage, duration, follow-up and discontinuation</a:t>
            </a:r>
          </a:p>
          <a:p>
            <a:pPr lvl="3">
              <a:buFont typeface="Arial" panose="020B0604020202020204" pitchFamily="34" charset="0"/>
              <a:buChar char="•"/>
            </a:pPr>
            <a:r>
              <a:rPr lang="en-US" dirty="0"/>
              <a:t>Rec 4: Use Immediate-Release Opioids When Starting</a:t>
            </a:r>
          </a:p>
          <a:p>
            <a:pPr lvl="3">
              <a:buFont typeface="Arial" panose="020B0604020202020204" pitchFamily="34" charset="0"/>
              <a:buChar char="•"/>
            </a:pPr>
            <a:r>
              <a:rPr lang="en-US" dirty="0"/>
              <a:t>Rec 5: Use the Lowest Effective Dose</a:t>
            </a:r>
          </a:p>
          <a:p>
            <a:pPr lvl="3">
              <a:buFont typeface="Arial" panose="020B0604020202020204" pitchFamily="34" charset="0"/>
              <a:buChar char="•"/>
            </a:pPr>
            <a:r>
              <a:rPr lang="en-US" dirty="0"/>
              <a:t>Rec 6: Prescribe Short Durations for Acute Pain</a:t>
            </a:r>
          </a:p>
          <a:p>
            <a:pPr marL="850392" lvl="1" indent="-457200">
              <a:buFont typeface="+mj-lt"/>
              <a:buAutoNum type="arabicPeriod"/>
            </a:pPr>
            <a:r>
              <a:rPr lang="en-US" dirty="0">
                <a:solidFill>
                  <a:srgbClr val="0070C0"/>
                </a:solidFill>
              </a:rPr>
              <a:t>Assessing risk and addressing harms of opioid use</a:t>
            </a:r>
          </a:p>
          <a:p>
            <a:pPr lvl="3"/>
            <a:r>
              <a:rPr lang="en-US" dirty="0"/>
              <a:t>Rec 7: Evaluate Benefits and Harms Frequently</a:t>
            </a:r>
          </a:p>
          <a:p>
            <a:pPr lvl="3"/>
            <a:r>
              <a:rPr lang="en-US" dirty="0"/>
              <a:t>Rec 8: Use Strategies to Mitigate Risk</a:t>
            </a:r>
          </a:p>
          <a:p>
            <a:pPr lvl="3"/>
            <a:r>
              <a:rPr lang="en-US" dirty="0"/>
              <a:t>Rec 9: Review PDMP Data</a:t>
            </a:r>
          </a:p>
          <a:p>
            <a:pPr lvl="3"/>
            <a:r>
              <a:rPr lang="en-US" dirty="0"/>
              <a:t>Rec 10: Use Urine Drug Testing</a:t>
            </a:r>
          </a:p>
          <a:p>
            <a:pPr lvl="3"/>
            <a:r>
              <a:rPr lang="en-US" dirty="0"/>
              <a:t>Rec 11: Avoid Concurrent Opioid and Benzodiazepine Prescribing </a:t>
            </a:r>
          </a:p>
          <a:p>
            <a:pPr lvl="3"/>
            <a:r>
              <a:rPr lang="en-US" dirty="0"/>
              <a:t>Rec 12: Offer Treatment for Opioid Use Disorder</a:t>
            </a:r>
          </a:p>
          <a:p>
            <a:pPr lvl="2"/>
            <a:endParaRPr lang="en-US" dirty="0"/>
          </a:p>
        </p:txBody>
      </p:sp>
      <p:sp>
        <p:nvSpPr>
          <p:cNvPr id="4" name="TextBox 3">
            <a:extLst>
              <a:ext uri="{FF2B5EF4-FFF2-40B4-BE49-F238E27FC236}">
                <a16:creationId xmlns:a16="http://schemas.microsoft.com/office/drawing/2014/main" id="{3FE75896-FDF5-4FAE-A0E4-2A89FF92A1C5}"/>
              </a:ext>
            </a:extLst>
          </p:cNvPr>
          <p:cNvSpPr txBox="1"/>
          <p:nvPr/>
        </p:nvSpPr>
        <p:spPr>
          <a:xfrm>
            <a:off x="993913" y="5722118"/>
            <a:ext cx="10787266" cy="861774"/>
          </a:xfrm>
          <a:prstGeom prst="rect">
            <a:avLst/>
          </a:prstGeom>
          <a:noFill/>
        </p:spPr>
        <p:txBody>
          <a:bodyPr wrap="square" rtlCol="0">
            <a:spAutoFit/>
          </a:bodyPr>
          <a:lstStyle/>
          <a:p>
            <a:r>
              <a:rPr lang="en-US" sz="1600" dirty="0"/>
              <a:t>Source: Dowell D, </a:t>
            </a:r>
            <a:r>
              <a:rPr lang="en-US" sz="1600" dirty="0" err="1"/>
              <a:t>Haegerich</a:t>
            </a:r>
            <a:r>
              <a:rPr lang="en-US" sz="1600" dirty="0"/>
              <a:t> TM, Chou R. CDC Guideline for Prescribing Opioids for Chronic Pain--United States, 2016. JAMA. 2016 Apr 19;315(15):1624-45.</a:t>
            </a:r>
          </a:p>
          <a:p>
            <a:r>
              <a:rPr lang="en-US" dirty="0"/>
              <a:t> </a:t>
            </a:r>
          </a:p>
        </p:txBody>
      </p:sp>
      <p:pic>
        <p:nvPicPr>
          <p:cNvPr id="13" name="Audio 12">
            <a:hlinkClick r:id="" action="ppaction://media"/>
            <a:extLst>
              <a:ext uri="{FF2B5EF4-FFF2-40B4-BE49-F238E27FC236}">
                <a16:creationId xmlns:a16="http://schemas.microsoft.com/office/drawing/2014/main" id="{EF2FB984-A0E2-4138-9649-30D6A147E31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876425189"/>
      </p:ext>
    </p:extLst>
  </p:cSld>
  <p:clrMapOvr>
    <a:masterClrMapping/>
  </p:clrMapOvr>
  <mc:AlternateContent xmlns:mc="http://schemas.openxmlformats.org/markup-compatibility/2006" xmlns:p14="http://schemas.microsoft.com/office/powerpoint/2010/main">
    <mc:Choice Requires="p14">
      <p:transition spd="slow" p14:dur="2000" advTm="98656"/>
    </mc:Choice>
    <mc:Fallback xmlns="">
      <p:transition spd="slow" advTm="986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51F23A4-AA04-4FC3-8524-67E247CAFF9D}"/>
              </a:ext>
            </a:extLst>
          </p:cNvPr>
          <p:cNvSpPr txBox="1"/>
          <p:nvPr/>
        </p:nvSpPr>
        <p:spPr>
          <a:xfrm>
            <a:off x="10336696" y="4822674"/>
            <a:ext cx="1205947" cy="1074543"/>
          </a:xfrm>
          <a:prstGeom prst="rect">
            <a:avLst/>
          </a:prstGeom>
          <a:solidFill>
            <a:schemeClr val="bg1"/>
          </a:solidFill>
        </p:spPr>
        <p:txBody>
          <a:bodyPr wrap="square" rtlCol="0">
            <a:spAutoFit/>
          </a:bodyPr>
          <a:lstStyle/>
          <a:p>
            <a:endParaRPr lang="en-US" dirty="0"/>
          </a:p>
        </p:txBody>
      </p:sp>
      <p:sp>
        <p:nvSpPr>
          <p:cNvPr id="4" name="TextBox 3">
            <a:extLst>
              <a:ext uri="{FF2B5EF4-FFF2-40B4-BE49-F238E27FC236}">
                <a16:creationId xmlns:a16="http://schemas.microsoft.com/office/drawing/2014/main" id="{0FAB25DB-C897-41C7-BCD5-3818C43A28B1}"/>
              </a:ext>
            </a:extLst>
          </p:cNvPr>
          <p:cNvSpPr txBox="1"/>
          <p:nvPr/>
        </p:nvSpPr>
        <p:spPr>
          <a:xfrm>
            <a:off x="9220200" y="4638008"/>
            <a:ext cx="990600" cy="369332"/>
          </a:xfrm>
          <a:prstGeom prst="rect">
            <a:avLst/>
          </a:prstGeom>
          <a:solidFill>
            <a:schemeClr val="bg1"/>
          </a:solidFill>
        </p:spPr>
        <p:txBody>
          <a:bodyPr wrap="square" rtlCol="0">
            <a:spAutoFit/>
          </a:bodyPr>
          <a:lstStyle/>
          <a:p>
            <a:endParaRPr lang="en-US" dirty="0">
              <a:solidFill>
                <a:prstClr val="black"/>
              </a:solidFill>
              <a:latin typeface="Lucida Sans Unicode"/>
            </a:endParaRPr>
          </a:p>
        </p:txBody>
      </p:sp>
      <p:sp>
        <p:nvSpPr>
          <p:cNvPr id="2" name="Content Placeholder 1">
            <a:extLst>
              <a:ext uri="{FF2B5EF4-FFF2-40B4-BE49-F238E27FC236}">
                <a16:creationId xmlns:a16="http://schemas.microsoft.com/office/drawing/2014/main" id="{748CEF21-8988-44BC-B2F6-BCF636678EA8}"/>
              </a:ext>
            </a:extLst>
          </p:cNvPr>
          <p:cNvSpPr>
            <a:spLocks noGrp="1"/>
          </p:cNvSpPr>
          <p:nvPr>
            <p:ph idx="1"/>
          </p:nvPr>
        </p:nvSpPr>
        <p:spPr>
          <a:xfrm>
            <a:off x="755375" y="1436150"/>
            <a:ext cx="10972800" cy="5529071"/>
          </a:xfrm>
        </p:spPr>
        <p:txBody>
          <a:bodyPr/>
          <a:lstStyle/>
          <a:p>
            <a:pPr marL="109728" indent="0" algn="ctr">
              <a:buNone/>
            </a:pPr>
            <a:endParaRPr lang="en-US" b="1" dirty="0">
              <a:solidFill>
                <a:srgbClr val="C00000"/>
              </a:solidFill>
            </a:endParaRPr>
          </a:p>
          <a:p>
            <a:pPr marL="109728" indent="0" algn="ctr">
              <a:buNone/>
            </a:pPr>
            <a:r>
              <a:rPr lang="en-US" sz="3200" b="1" dirty="0">
                <a:solidFill>
                  <a:srgbClr val="C00000"/>
                </a:solidFill>
              </a:rPr>
              <a:t>A study showed patients with one or more risk factors (4 or more prescribers, 4 or more pharmacies, or dosage &gt;100 MME/day) accounted for 55% of all overdose deaths. </a:t>
            </a:r>
          </a:p>
        </p:txBody>
      </p:sp>
      <p:sp>
        <p:nvSpPr>
          <p:cNvPr id="3" name="TextBox 2">
            <a:extLst>
              <a:ext uri="{FF2B5EF4-FFF2-40B4-BE49-F238E27FC236}">
                <a16:creationId xmlns:a16="http://schemas.microsoft.com/office/drawing/2014/main" id="{0DA4E730-BEAC-45B2-A888-70900EC43AD5}"/>
              </a:ext>
            </a:extLst>
          </p:cNvPr>
          <p:cNvSpPr txBox="1"/>
          <p:nvPr/>
        </p:nvSpPr>
        <p:spPr>
          <a:xfrm>
            <a:off x="430696" y="5114222"/>
            <a:ext cx="11622158" cy="1200329"/>
          </a:xfrm>
          <a:prstGeom prst="rect">
            <a:avLst/>
          </a:prstGeom>
          <a:noFill/>
        </p:spPr>
        <p:txBody>
          <a:bodyPr wrap="square" rtlCol="0">
            <a:spAutoFit/>
          </a:bodyPr>
          <a:lstStyle/>
          <a:p>
            <a:r>
              <a:rPr lang="en-US" dirty="0">
                <a:solidFill>
                  <a:prstClr val="black"/>
                </a:solidFill>
                <a:latin typeface="Lucida Sans Unicode"/>
              </a:rPr>
              <a:t>Source: Gwira </a:t>
            </a:r>
            <a:r>
              <a:rPr lang="en-US" dirty="0" err="1">
                <a:solidFill>
                  <a:prstClr val="black"/>
                </a:solidFill>
                <a:latin typeface="Lucida Sans Unicode"/>
              </a:rPr>
              <a:t>Baumblatt</a:t>
            </a:r>
            <a:r>
              <a:rPr lang="en-US" dirty="0">
                <a:solidFill>
                  <a:prstClr val="black"/>
                </a:solidFill>
                <a:latin typeface="Lucida Sans Unicode"/>
              </a:rPr>
              <a:t> JA, </a:t>
            </a:r>
            <a:r>
              <a:rPr lang="en-US" dirty="0" err="1">
                <a:solidFill>
                  <a:prstClr val="black"/>
                </a:solidFill>
                <a:latin typeface="Lucida Sans Unicode"/>
              </a:rPr>
              <a:t>Wiedeman</a:t>
            </a:r>
            <a:r>
              <a:rPr lang="en-US" dirty="0">
                <a:solidFill>
                  <a:prstClr val="black"/>
                </a:solidFill>
                <a:latin typeface="Lucida Sans Unicode"/>
              </a:rPr>
              <a:t> C, Dunn JR, Schaffner W, </a:t>
            </a:r>
            <a:r>
              <a:rPr lang="en-US" dirty="0" err="1">
                <a:solidFill>
                  <a:prstClr val="black"/>
                </a:solidFill>
                <a:latin typeface="Lucida Sans Unicode"/>
              </a:rPr>
              <a:t>Paulozzi</a:t>
            </a:r>
            <a:r>
              <a:rPr lang="en-US" dirty="0">
                <a:solidFill>
                  <a:prstClr val="black"/>
                </a:solidFill>
                <a:latin typeface="Lucida Sans Unicode"/>
              </a:rPr>
              <a:t> LJ, Jones TF. High-risk use by patients prescribed opioids for pain and its role in overdose deaths. JAMA Intern Med. 2014 May;174(5):796-801.</a:t>
            </a:r>
          </a:p>
          <a:p>
            <a:r>
              <a:rPr lang="en-US" dirty="0">
                <a:solidFill>
                  <a:prstClr val="black"/>
                </a:solidFill>
                <a:latin typeface="Lucida Sans Unicode"/>
              </a:rPr>
              <a:t> </a:t>
            </a:r>
          </a:p>
        </p:txBody>
      </p:sp>
      <p:pic>
        <p:nvPicPr>
          <p:cNvPr id="8" name="Audio 7">
            <a:hlinkClick r:id="" action="ppaction://media"/>
            <a:extLst>
              <a:ext uri="{FF2B5EF4-FFF2-40B4-BE49-F238E27FC236}">
                <a16:creationId xmlns:a16="http://schemas.microsoft.com/office/drawing/2014/main" id="{FBD16EC7-5CED-4252-802C-E9512FDD477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4050871040"/>
      </p:ext>
    </p:extLst>
  </p:cSld>
  <p:clrMapOvr>
    <a:masterClrMapping/>
  </p:clrMapOvr>
  <mc:AlternateContent xmlns:mc="http://schemas.openxmlformats.org/markup-compatibility/2006" xmlns:p14="http://schemas.microsoft.com/office/powerpoint/2010/main">
    <mc:Choice Requires="p14">
      <p:transition spd="slow" p14:dur="2000" advTm="83399"/>
    </mc:Choice>
    <mc:Fallback xmlns="">
      <p:transition spd="slow" advTm="833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35A9CC2-D9A9-4643-BAA9-630B147425C0}"/>
              </a:ext>
            </a:extLst>
          </p:cNvPr>
          <p:cNvSpPr txBox="1"/>
          <p:nvPr/>
        </p:nvSpPr>
        <p:spPr>
          <a:xfrm>
            <a:off x="9220200" y="4724400"/>
            <a:ext cx="1022230" cy="369332"/>
          </a:xfrm>
          <a:prstGeom prst="rect">
            <a:avLst/>
          </a:prstGeom>
          <a:solidFill>
            <a:schemeClr val="bg1"/>
          </a:solidFill>
        </p:spPr>
        <p:txBody>
          <a:bodyPr wrap="square" rtlCol="0">
            <a:spAutoFit/>
          </a:bodyPr>
          <a:lstStyle/>
          <a:p>
            <a:endParaRPr lang="en-US" dirty="0">
              <a:solidFill>
                <a:prstClr val="black"/>
              </a:solidFill>
              <a:latin typeface="Lucida Sans Unicode"/>
            </a:endParaRPr>
          </a:p>
        </p:txBody>
      </p:sp>
      <p:sp>
        <p:nvSpPr>
          <p:cNvPr id="2" name="Content Placeholder 1">
            <a:extLst>
              <a:ext uri="{FF2B5EF4-FFF2-40B4-BE49-F238E27FC236}">
                <a16:creationId xmlns:a16="http://schemas.microsoft.com/office/drawing/2014/main" id="{84818DA9-2244-4258-84F4-8B53C7A6F73A}"/>
              </a:ext>
            </a:extLst>
          </p:cNvPr>
          <p:cNvSpPr>
            <a:spLocks noGrp="1"/>
          </p:cNvSpPr>
          <p:nvPr>
            <p:ph idx="1"/>
          </p:nvPr>
        </p:nvSpPr>
        <p:spPr>
          <a:xfrm>
            <a:off x="1133811" y="1804941"/>
            <a:ext cx="10143789" cy="3860291"/>
          </a:xfrm>
        </p:spPr>
        <p:txBody>
          <a:bodyPr>
            <a:normAutofit/>
          </a:bodyPr>
          <a:lstStyle/>
          <a:p>
            <a:r>
              <a:rPr lang="en-US" dirty="0"/>
              <a:t>Effective July 2018</a:t>
            </a:r>
          </a:p>
          <a:p>
            <a:r>
              <a:rPr lang="en-US" dirty="0"/>
              <a:t>Mandated the following changes (among others) to opioid prescribing:</a:t>
            </a:r>
          </a:p>
          <a:p>
            <a:pPr lvl="1"/>
            <a:r>
              <a:rPr lang="en-US" dirty="0"/>
              <a:t>A limit of a 3-day to 7-day supply of opioids for acute pain</a:t>
            </a:r>
          </a:p>
          <a:p>
            <a:pPr lvl="1"/>
            <a:r>
              <a:rPr lang="en-US" dirty="0"/>
              <a:t>A prohibition of refills ordered with the initial opioid prescription for acute pain </a:t>
            </a:r>
          </a:p>
          <a:p>
            <a:pPr lvl="1"/>
            <a:r>
              <a:rPr lang="en-US" dirty="0"/>
              <a:t>A requirement that the prescribing physician or his or her designee check Florida’s PDMP prior to prescribing opioids </a:t>
            </a:r>
          </a:p>
          <a:p>
            <a:pPr lvl="1"/>
            <a:endParaRPr lang="en-US" dirty="0">
              <a:highlight>
                <a:srgbClr val="FFFF00"/>
              </a:highlight>
            </a:endParaRPr>
          </a:p>
          <a:p>
            <a:endParaRPr lang="en-US" dirty="0"/>
          </a:p>
        </p:txBody>
      </p:sp>
      <p:sp>
        <p:nvSpPr>
          <p:cNvPr id="3" name="Title 2">
            <a:extLst>
              <a:ext uri="{FF2B5EF4-FFF2-40B4-BE49-F238E27FC236}">
                <a16:creationId xmlns:a16="http://schemas.microsoft.com/office/drawing/2014/main" id="{D54EA864-0CD8-4480-8517-D1FAA42B09C8}"/>
              </a:ext>
            </a:extLst>
          </p:cNvPr>
          <p:cNvSpPr>
            <a:spLocks noGrp="1"/>
          </p:cNvSpPr>
          <p:nvPr>
            <p:ph type="title"/>
          </p:nvPr>
        </p:nvSpPr>
        <p:spPr>
          <a:xfrm>
            <a:off x="424068" y="661941"/>
            <a:ext cx="11343861" cy="1143000"/>
          </a:xfrm>
        </p:spPr>
        <p:txBody>
          <a:bodyPr>
            <a:normAutofit fontScale="90000"/>
          </a:bodyPr>
          <a:lstStyle/>
          <a:p>
            <a:pPr algn="ctr"/>
            <a:r>
              <a:rPr lang="en-US" dirty="0"/>
              <a:t>Florida House Bill 21: Controlled Substances </a:t>
            </a:r>
          </a:p>
        </p:txBody>
      </p:sp>
      <p:pic>
        <p:nvPicPr>
          <p:cNvPr id="8" name="Audio 7">
            <a:hlinkClick r:id="" action="ppaction://media"/>
            <a:extLst>
              <a:ext uri="{FF2B5EF4-FFF2-40B4-BE49-F238E27FC236}">
                <a16:creationId xmlns:a16="http://schemas.microsoft.com/office/drawing/2014/main" id="{0AF4E36E-F160-4CD7-A791-501F38497F2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209659966"/>
      </p:ext>
    </p:extLst>
  </p:cSld>
  <p:clrMapOvr>
    <a:masterClrMapping/>
  </p:clrMapOvr>
  <mc:AlternateContent xmlns:mc="http://schemas.openxmlformats.org/markup-compatibility/2006" xmlns:p14="http://schemas.microsoft.com/office/powerpoint/2010/main">
    <mc:Choice Requires="p14">
      <p:transition spd="slow" p14:dur="2000" advTm="31551"/>
    </mc:Choice>
    <mc:Fallback xmlns="">
      <p:transition spd="slow" advTm="315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D4CAA2F-0F57-4150-894F-DE0E9B379E13}"/>
              </a:ext>
            </a:extLst>
          </p:cNvPr>
          <p:cNvSpPr txBox="1"/>
          <p:nvPr/>
        </p:nvSpPr>
        <p:spPr>
          <a:xfrm>
            <a:off x="10210800" y="4724400"/>
            <a:ext cx="1219200" cy="1219200"/>
          </a:xfrm>
          <a:prstGeom prst="rect">
            <a:avLst/>
          </a:prstGeom>
          <a:solidFill>
            <a:schemeClr val="bg1"/>
          </a:solidFill>
        </p:spPr>
        <p:txBody>
          <a:bodyPr wrap="square" rtlCol="0">
            <a:spAutoFit/>
          </a:bodyPr>
          <a:lstStyle/>
          <a:p>
            <a:endParaRPr lang="en-US" dirty="0"/>
          </a:p>
        </p:txBody>
      </p:sp>
      <p:sp>
        <p:nvSpPr>
          <p:cNvPr id="3" name="Title 2">
            <a:extLst>
              <a:ext uri="{FF2B5EF4-FFF2-40B4-BE49-F238E27FC236}">
                <a16:creationId xmlns:a16="http://schemas.microsoft.com/office/drawing/2014/main" id="{34B2B504-52B9-4B78-AFE4-F69C1A439487}"/>
              </a:ext>
            </a:extLst>
          </p:cNvPr>
          <p:cNvSpPr>
            <a:spLocks noGrp="1"/>
          </p:cNvSpPr>
          <p:nvPr>
            <p:ph type="title"/>
          </p:nvPr>
        </p:nvSpPr>
        <p:spPr>
          <a:xfrm>
            <a:off x="2209800" y="533400"/>
            <a:ext cx="8229600" cy="1143000"/>
          </a:xfrm>
        </p:spPr>
        <p:txBody>
          <a:bodyPr>
            <a:normAutofit fontScale="90000"/>
          </a:bodyPr>
          <a:lstStyle/>
          <a:p>
            <a:pPr algn="ctr"/>
            <a:r>
              <a:rPr lang="en-US" dirty="0"/>
              <a:t>Florida Legal Requirements Related to Prescribers</a:t>
            </a:r>
          </a:p>
        </p:txBody>
      </p:sp>
      <p:sp>
        <p:nvSpPr>
          <p:cNvPr id="5" name="Rectangle 4">
            <a:extLst>
              <a:ext uri="{FF2B5EF4-FFF2-40B4-BE49-F238E27FC236}">
                <a16:creationId xmlns:a16="http://schemas.microsoft.com/office/drawing/2014/main" id="{458D3A73-143F-4A14-B876-F04158D7CB87}"/>
              </a:ext>
            </a:extLst>
          </p:cNvPr>
          <p:cNvSpPr/>
          <p:nvPr/>
        </p:nvSpPr>
        <p:spPr>
          <a:xfrm>
            <a:off x="8991600" y="4724400"/>
            <a:ext cx="1219200" cy="121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Lucida Sans Unicode"/>
            </a:endParaRPr>
          </a:p>
        </p:txBody>
      </p:sp>
      <p:sp>
        <p:nvSpPr>
          <p:cNvPr id="2" name="Content Placeholder 1">
            <a:extLst>
              <a:ext uri="{FF2B5EF4-FFF2-40B4-BE49-F238E27FC236}">
                <a16:creationId xmlns:a16="http://schemas.microsoft.com/office/drawing/2014/main" id="{76A9626F-9ECA-4EB4-82C6-180FEE6347C8}"/>
              </a:ext>
            </a:extLst>
          </p:cNvPr>
          <p:cNvSpPr>
            <a:spLocks noGrp="1"/>
          </p:cNvSpPr>
          <p:nvPr>
            <p:ph idx="1"/>
          </p:nvPr>
        </p:nvSpPr>
        <p:spPr>
          <a:xfrm>
            <a:off x="1676400" y="1807464"/>
            <a:ext cx="9144000" cy="5050536"/>
          </a:xfrm>
        </p:spPr>
        <p:txBody>
          <a:bodyPr>
            <a:normAutofit fontScale="70000" lnSpcReduction="20000"/>
          </a:bodyPr>
          <a:lstStyle/>
          <a:p>
            <a:pPr lvl="0"/>
            <a:r>
              <a:rPr lang="en-US" dirty="0"/>
              <a:t>A prescriber or dispenser or a designee of a prescriber or dispenser </a:t>
            </a:r>
            <a:r>
              <a:rPr lang="en-US" b="1" u="sng" dirty="0"/>
              <a:t>must consult the system to review a patient’s controlled substance dispensing history before prescribing or dispensing a controlled substance for a patient age 16 or older</a:t>
            </a:r>
            <a:r>
              <a:rPr lang="en-US" dirty="0"/>
              <a:t>. This requirement does not apply when prescribing or dispensing to a patient who has been admitted to hospice. </a:t>
            </a:r>
          </a:p>
          <a:p>
            <a:pPr marL="109728" indent="0">
              <a:buNone/>
            </a:pPr>
            <a:endParaRPr lang="en-US" dirty="0"/>
          </a:p>
          <a:p>
            <a:pPr lvl="0"/>
            <a:r>
              <a:rPr lang="en-US" dirty="0"/>
              <a:t>A prescriber or dispenser or designee of a prescriber or dispenser who does not consult the system because it is not operational or as the result of a technological or electric failure shall </a:t>
            </a:r>
            <a:r>
              <a:rPr lang="en-US" b="1" u="sng" dirty="0"/>
              <a:t>document the reason he or she did not consult the system in the patient’s medical record</a:t>
            </a:r>
            <a:r>
              <a:rPr lang="en-US" dirty="0"/>
              <a:t> or prescription record and </a:t>
            </a:r>
            <a:r>
              <a:rPr lang="en-US" b="1" u="sng" dirty="0"/>
              <a:t>shall not prescribe or dispense greater than a 3-day supply of a controlled substance</a:t>
            </a:r>
            <a:r>
              <a:rPr lang="en-US" dirty="0"/>
              <a:t> to the patient.</a:t>
            </a:r>
          </a:p>
          <a:p>
            <a:pPr marL="109728" indent="0">
              <a:buNone/>
            </a:pPr>
            <a:endParaRPr lang="en-US" dirty="0"/>
          </a:p>
          <a:p>
            <a:pPr lvl="0"/>
            <a:r>
              <a:rPr lang="en-US" dirty="0"/>
              <a:t>A prescriber or dispenser, or his or her designee, may </a:t>
            </a:r>
            <a:r>
              <a:rPr lang="en-US" u="sng" dirty="0"/>
              <a:t>have access to the information which relates to a patient of that prescriber or dispenser as needed for the purpose of reviewing the patient’s controlled substance prescription history</a:t>
            </a:r>
            <a:r>
              <a:rPr lang="en-US" dirty="0"/>
              <a:t>.</a:t>
            </a:r>
          </a:p>
          <a:p>
            <a:endParaRPr lang="en-US" dirty="0"/>
          </a:p>
        </p:txBody>
      </p:sp>
      <p:pic>
        <p:nvPicPr>
          <p:cNvPr id="13" name="Audio 12">
            <a:hlinkClick r:id="" action="ppaction://media"/>
            <a:extLst>
              <a:ext uri="{FF2B5EF4-FFF2-40B4-BE49-F238E27FC236}">
                <a16:creationId xmlns:a16="http://schemas.microsoft.com/office/drawing/2014/main" id="{47579BA5-6D2B-47D4-94ED-DE876113329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709124218"/>
      </p:ext>
    </p:extLst>
  </p:cSld>
  <p:clrMapOvr>
    <a:masterClrMapping/>
  </p:clrMapOvr>
  <mc:AlternateContent xmlns:mc="http://schemas.openxmlformats.org/markup-compatibility/2006" xmlns:p14="http://schemas.microsoft.com/office/powerpoint/2010/main">
    <mc:Choice Requires="p14">
      <p:transition spd="slow" p14:dur="2000" advTm="82276"/>
    </mc:Choice>
    <mc:Fallback xmlns="">
      <p:transition spd="slow" advTm="822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3982</TotalTime>
  <Words>2835</Words>
  <Application>Microsoft Office PowerPoint</Application>
  <PresentationFormat>Widescreen</PresentationFormat>
  <Paragraphs>325</Paragraphs>
  <Slides>36</Slides>
  <Notes>36</Notes>
  <HiddenSlides>0</HiddenSlides>
  <MMClips>36</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Arial</vt:lpstr>
      <vt:lpstr>Calibri</vt:lpstr>
      <vt:lpstr>Lucida Sans Unicode</vt:lpstr>
      <vt:lpstr>Verdana</vt:lpstr>
      <vt:lpstr>Wingdings 2</vt:lpstr>
      <vt:lpstr>Wingdings 3</vt:lpstr>
      <vt:lpstr>Concourse</vt:lpstr>
      <vt:lpstr>Using Florida’s Prescription Drug Monitoring Program to Promote Patient Safety in Controlled Substance Prescribing</vt:lpstr>
      <vt:lpstr>United States Overdose Statistics</vt:lpstr>
      <vt:lpstr>Florida Overdose Statistics</vt:lpstr>
      <vt:lpstr>PowerPoint Presentation</vt:lpstr>
      <vt:lpstr>Use of PDMP Leads to Positive Outcomes</vt:lpstr>
      <vt:lpstr>CDC Guideline for Prescribing Opioids for Chronic Pain </vt:lpstr>
      <vt:lpstr>PowerPoint Presentation</vt:lpstr>
      <vt:lpstr>Florida House Bill 21: Controlled Substances </vt:lpstr>
      <vt:lpstr>Florida Legal Requirements Related to Prescribers</vt:lpstr>
      <vt:lpstr>PowerPoint Presentation</vt:lpstr>
      <vt:lpstr>How Does NarxCare Work?</vt:lpstr>
      <vt:lpstr>Patient Advisory Report (NarxCare Report) </vt:lpstr>
      <vt:lpstr>PowerPoint Presentation</vt:lpstr>
      <vt:lpstr>Narx Scores for Narcotics, Sedatives and Stimulants </vt:lpstr>
      <vt:lpstr>Narx Scores for Narcotics, Sedatives and Stimulants (Cont)</vt:lpstr>
      <vt:lpstr>Narx Scores for Narcotics, Sedatives and Stimulants (Cont)</vt:lpstr>
      <vt:lpstr>PowerPoint Presentation</vt:lpstr>
      <vt:lpstr>Overdose Risk Score </vt:lpstr>
      <vt:lpstr>Overdose Risk Score (Cont)</vt:lpstr>
      <vt:lpstr>Overdose Risk Score (Cont)</vt:lpstr>
      <vt:lpstr>Naloxone</vt:lpstr>
      <vt:lpstr>Additional Risk Indicators</vt:lpstr>
      <vt:lpstr>PowerPoint Presentation</vt:lpstr>
      <vt:lpstr>NarxCare RX Graph</vt:lpstr>
      <vt:lpstr>PowerPoint Presentation</vt:lpstr>
      <vt:lpstr>NarxCare RX Graph (Cont)</vt:lpstr>
      <vt:lpstr>PowerPoint Presentation</vt:lpstr>
      <vt:lpstr>NarxCare RX Data</vt:lpstr>
      <vt:lpstr>Prescriber Summary Quarterly Report</vt:lpstr>
      <vt:lpstr>Prescriber Summary Quarterly Report (Cont)</vt:lpstr>
      <vt:lpstr>PowerPoint Presentation</vt:lpstr>
      <vt:lpstr>PowerPoint Presentation</vt:lpstr>
      <vt:lpstr>Designee/Delegate Registration </vt:lpstr>
      <vt:lpstr>E-FORCSE User Resources</vt:lpstr>
      <vt:lpstr>E-FORCSE Training Resources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Florida’s Prescription Drug Monitoring Program to Promote Patient Safety in Controlled Substrance Prescribing</dc:title>
  <dc:creator>Woodsmall, Nicole A</dc:creator>
  <cp:lastModifiedBy>Roemischer, Ingrid</cp:lastModifiedBy>
  <cp:revision>241</cp:revision>
  <dcterms:created xsi:type="dcterms:W3CDTF">2020-12-16T19:49:58Z</dcterms:created>
  <dcterms:modified xsi:type="dcterms:W3CDTF">2021-03-09T15:37:49Z</dcterms:modified>
</cp:coreProperties>
</file>